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1" r:id="rId3"/>
    <p:sldId id="258" r:id="rId4"/>
    <p:sldId id="270" r:id="rId5"/>
    <p:sldId id="257" r:id="rId6"/>
    <p:sldId id="259" r:id="rId7"/>
    <p:sldId id="261" r:id="rId8"/>
    <p:sldId id="262" r:id="rId9"/>
    <p:sldId id="263" r:id="rId10"/>
    <p:sldId id="264" r:id="rId11"/>
    <p:sldId id="266" r:id="rId12"/>
    <p:sldId id="260" r:id="rId13"/>
    <p:sldId id="265" r:id="rId14"/>
    <p:sldId id="267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59" autoAdjust="0"/>
    <p:restoredTop sz="98934" autoAdjust="0"/>
  </p:normalViewPr>
  <p:slideViewPr>
    <p:cSldViewPr>
      <p:cViewPr>
        <p:scale>
          <a:sx n="97" d="100"/>
          <a:sy n="97" d="100"/>
        </p:scale>
        <p:origin x="1032" y="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220421-31DA-45E3-9AF8-AB93D9A94934}" type="datetimeFigureOut">
              <a:rPr lang="ru-RU"/>
              <a:pPr>
                <a:defRPr/>
              </a:pPr>
              <a:t>13.12.2022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BCA70B6-CD04-4134-91A6-144F3E2C71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7530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F9BC45-F7B9-4B67-93CA-D9E02DA53407}" type="datetimeFigureOut">
              <a:rPr lang="ru-RU"/>
              <a:pPr>
                <a:defRPr/>
              </a:pPr>
              <a:t>13.12.2022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FFA24BB-5685-4D3F-9A19-196A234561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49557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50A187-D625-479D-84CF-578FF787B66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FA24BB-5685-4D3F-9A19-196A234561E3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02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FA24BB-5685-4D3F-9A19-196A234561E3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864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BCC578BE-9190-4FAF-BDA7-30F385F7C899}" type="datetimeFigureOut">
              <a:rPr lang="ru-RU" smtClean="0"/>
              <a:pPr>
                <a:defRPr/>
              </a:pPr>
              <a:t>13.12.2022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554E5F9-F182-4782-B75A-54FBF515C2A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497A2E-8A3C-4502-849F-BAD09CEE3186}" type="datetimeFigureOut">
              <a:rPr lang="ru-RU" smtClean="0"/>
              <a:pPr>
                <a:defRPr/>
              </a:pPr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232E9E-1BB5-46D2-B4A1-524323C2B2E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578BE-9190-4FAF-BDA7-30F385F7C899}" type="datetimeFigureOut">
              <a:rPr lang="ru-RU" smtClean="0"/>
              <a:pPr>
                <a:defRPr/>
              </a:pPr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54E5F9-F182-4782-B75A-54FBF515C2A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>
              <a:defRPr/>
            </a:pPr>
            <a:fld id="{677C031F-18E1-45B9-8D09-3D647EE1231F}" type="datetimeFigureOut">
              <a:rPr lang="ru-RU" smtClean="0"/>
              <a:pPr>
                <a:defRPr/>
              </a:pPr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8E3FB5-9061-4CA8-B31D-5E35D5A66A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>
              <a:defRPr/>
            </a:pPr>
            <a:fld id="{B280828D-0CB3-4299-AB4F-8C0235DD033B}" type="datetimeFigureOut">
              <a:rPr lang="ru-RU" smtClean="0"/>
              <a:pPr>
                <a:defRPr/>
              </a:pPr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>
              <a:defRPr/>
            </a:pPr>
            <a:fld id="{B03099D8-C0BF-45FC-A30B-8BC2ABAB1B7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F9459E54-6F22-4C43-B235-228B1D1C397D}" type="datetimeFigureOut">
              <a:rPr lang="ru-RU" smtClean="0"/>
              <a:pPr>
                <a:defRPr/>
              </a:pPr>
              <a:t>13.12.2022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17249163-64BB-4412-A332-8B1E413FC67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>
              <a:defRPr/>
            </a:pPr>
            <a:fld id="{135D7A69-99C4-42B5-9344-64BE73D914CD}" type="datetimeFigureOut">
              <a:rPr lang="ru-RU" smtClean="0"/>
              <a:pPr>
                <a:defRPr/>
              </a:pPr>
              <a:t>13.12.2022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9EE703B9-7095-4B35-83B7-A354ADBF70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0FD76B-1E6B-4AF5-AFD9-898C4F4CDCA1}" type="datetimeFigureOut">
              <a:rPr lang="ru-RU" smtClean="0"/>
              <a:pPr>
                <a:defRPr/>
              </a:pPr>
              <a:t>13.12.2022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43B84A-043C-4B28-B766-6E95E77DC5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CB711C44-6547-43F0-82FF-1F8D28CDD6F6}" type="datetimeFigureOut">
              <a:rPr lang="ru-RU" smtClean="0"/>
              <a:pPr>
                <a:defRPr/>
              </a:pPr>
              <a:t>13.12.2022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22984F13-F4B2-445D-826B-6C82229E29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ECD33DE2-A97D-481D-ADE7-4164DDABABA9}" type="datetimeFigureOut">
              <a:rPr lang="ru-RU" smtClean="0"/>
              <a:pPr>
                <a:defRPr/>
              </a:pPr>
              <a:t>13.12.2022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F81B0235-2376-4DD1-A85F-8313E20433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CC578BE-9190-4FAF-BDA7-30F385F7C899}" type="datetimeFigureOut">
              <a:rPr lang="ru-RU" smtClean="0"/>
              <a:pPr>
                <a:defRPr/>
              </a:pPr>
              <a:t>13.12.2022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B554E5F9-F182-4782-B75A-54FBF515C2A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75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CC578BE-9190-4FAF-BDA7-30F385F7C899}" type="datetimeFigureOut">
              <a:rPr lang="ru-RU" smtClean="0"/>
              <a:pPr>
                <a:defRPr/>
              </a:pPr>
              <a:t>13.12.2022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554E5F9-F182-4782-B75A-54FBF515C2A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ransition>
    <p:wipe/>
  </p:transition>
  <p:timing>
    <p:tnLst>
      <p:par>
        <p:cTn id="1" dur="indefinite" restart="never" nodeType="tmRoot"/>
      </p:par>
    </p:tnLst>
  </p:timing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115616" y="620688"/>
            <a:ext cx="6626225" cy="3672235"/>
          </a:xfrm>
        </p:spPr>
        <p:txBody>
          <a:bodyPr anchor="b"/>
          <a:lstStyle/>
          <a:p>
            <a:pPr marL="182563" algn="ctr" eaLnBrk="1" hangingPunct="1"/>
            <a:r>
              <a:rPr lang="ru-RU" sz="3600" b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Проект  </a:t>
            </a:r>
            <a:r>
              <a:rPr lang="ru-RU" sz="3600" b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муниципального образования «Северное сельское поселение»</a:t>
            </a:r>
            <a:b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на 2023 год и плановый период 2024-2025 годов</a:t>
            </a:r>
          </a:p>
        </p:txBody>
      </p:sp>
    </p:spTree>
  </p:cSld>
  <p:clrMapOvr>
    <a:masterClrMapping/>
  </p:clrMapOvr>
  <p:transition advClick="0" advTm="8924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331640" y="980728"/>
            <a:ext cx="7175500" cy="576263"/>
          </a:xfrm>
        </p:spPr>
        <p:txBody>
          <a:bodyPr anchor="b"/>
          <a:lstStyle/>
          <a:p>
            <a:pPr marL="182563" algn="ctr" eaLnBrk="1" hangingPunct="1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Государственная пошлина  </a:t>
            </a:r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22530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403648" y="2348880"/>
            <a:ext cx="6440488" cy="3167062"/>
          </a:xfrm>
        </p:spPr>
        <p:txBody>
          <a:bodyPr>
            <a:normAutofit fontScale="92500" lnSpcReduction="20000"/>
          </a:bodyPr>
          <a:lstStyle/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поступления  государственной пошлины   в бюджет поселения на 2023 год составляет -  2,0 тысяч рублей.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поступления  государственной пошлины   в бюджет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поселения на 2024 год составляет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2,0 тысяч рублей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поступления  государственной пошлины   в бюджет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поселения на 2025 год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составляет -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2,0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тысяч рублей.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6280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259632" y="332656"/>
            <a:ext cx="7175500" cy="1008112"/>
          </a:xfrm>
        </p:spPr>
        <p:txBody>
          <a:bodyPr anchor="b"/>
          <a:lstStyle/>
          <a:p>
            <a:pPr marL="182563" eaLnBrk="1" hangingPunct="1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 от использования  имущества, находящегося в государственной и муниципальной собственности   </a:t>
            </a:r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23554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95536" y="1340768"/>
            <a:ext cx="8207375" cy="5111849"/>
          </a:xfrm>
        </p:spPr>
        <p:txBody>
          <a:bodyPr>
            <a:normAutofit/>
          </a:bodyPr>
          <a:lstStyle/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поступления  доходов  от использования  имущества, находящегося в государственной и муниципальной собственности в бюджет поселения на 2023 год составляет -  27,277 тысяч рублей.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поступления  доходов  от использования  имущества, находящегося в государственной и муниципальной собственности в бюджет поселения на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составляет -  27,277 тысяч рублей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поступления  доходов  от использования  имущества, находящегося в государственной и муниципальной собственности в бюджет поселения на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составляет -  27,277 тысяч рублей.</a:t>
            </a:r>
          </a:p>
          <a:p>
            <a:pPr marL="0" indent="0" algn="just" eaLnBrk="1" hangingPunct="1"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Источник  доходов – 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Прочие доходы от использования имущества и прав, находящихся в государственной и муниципальной собственности (за исключением имущества бюджетных и автономных учреждений, а также имущества государственных и муниципальных унитарных предприятий).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8806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328863" y="188913"/>
            <a:ext cx="6815137" cy="360362"/>
          </a:xfrm>
        </p:spPr>
        <p:txBody>
          <a:bodyPr anchor="b">
            <a:normAutofit fontScale="90000"/>
          </a:bodyPr>
          <a:lstStyle/>
          <a:p>
            <a:pPr marL="182563" eaLnBrk="1" hangingPunct="1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</a:rPr>
              <a:t>РАСХОДНАЯ ЧАСТЬ БЮДЖЕТА</a:t>
            </a:r>
            <a:endParaRPr lang="ru-RU" sz="2000" b="1" i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graphicFrame>
        <p:nvGraphicFramePr>
          <p:cNvPr id="24628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93460902"/>
              </p:ext>
            </p:extLst>
          </p:nvPr>
        </p:nvGraphicFramePr>
        <p:xfrm>
          <a:off x="755576" y="692696"/>
          <a:ext cx="7489080" cy="4320433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2420067"/>
                <a:gridCol w="1689671"/>
                <a:gridCol w="1689671"/>
                <a:gridCol w="1689671"/>
              </a:tblGrid>
              <a:tr h="3081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 бюджета: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тыс.руб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тыс. руб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тыс. руб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</a:tr>
              <a:tr h="3066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бюджета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7012,726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7068,997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7071,367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476634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расходы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4853,546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4883,817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4862,187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308119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196,300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201,200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204,600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869157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правоохранительная деятельность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86,000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86,000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476634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 экономика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999,700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1030,700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1054,700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476634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139,000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134,000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134,000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476634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934,480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934,480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934,480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ransition advClick="0" advTm="11742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27584" y="1268760"/>
            <a:ext cx="6985000" cy="4319761"/>
          </a:xfrm>
        </p:spPr>
        <p:txBody>
          <a:bodyPr anchor="b">
            <a:normAutofit fontScale="90000"/>
          </a:bodyPr>
          <a:lstStyle/>
          <a:p>
            <a:pPr marL="182563" algn="l" eaLnBrk="1" hangingPunct="1"/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</a:t>
            </a:r>
            <a:r>
              <a:rPr lang="ru-RU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муниципального образования «Северное сельское поселение» на </a:t>
            </a:r>
            <a:r>
              <a:rPr lang="ru-RU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год </a:t>
            </a:r>
            <a:r>
              <a:rPr lang="ru-RU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плановый период </a:t>
            </a:r>
            <a:r>
              <a:rPr lang="ru-RU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  </a:t>
            </a:r>
            <a:r>
              <a:rPr lang="ru-RU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годов </a:t>
            </a:r>
            <a:br>
              <a:rPr lang="ru-RU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Муниципальная  программа  </a:t>
            </a:r>
            <a:r>
              <a:rPr lang="ru-RU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«Комплексное  развитие  транспортной инфраструктуры   на территории  Северного сельского  поселения на 2017-2033 годы»</a:t>
            </a:r>
            <a:br>
              <a:rPr lang="ru-RU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Осуществляется реализация мероприятий в сфере дорожного хозя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йства.</a:t>
            </a:r>
            <a:r>
              <a:rPr lang="ru-RU" sz="1400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400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400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400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400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400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400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400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400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400" i="1" dirty="0" smtClean="0">
                <a:solidFill>
                  <a:schemeClr val="tx1"/>
                </a:solidFill>
                <a:latin typeface="Georgia" pitchFamily="18" charset="0"/>
              </a:rPr>
            </a:br>
            <a:endParaRPr lang="ru-RU" sz="2000" dirty="0" smtClean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advClick="0" advTm="5876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556792"/>
            <a:ext cx="9144000" cy="2374900"/>
          </a:xfrm>
        </p:spPr>
        <p:txBody>
          <a:bodyPr anchor="b"/>
          <a:lstStyle/>
          <a:p>
            <a:pPr marL="182563" algn="ctr" eaLnBrk="1" hangingPunct="1"/>
            <a:r>
              <a:rPr lang="ru-RU" sz="2400" b="1" i="1" dirty="0" smtClean="0">
                <a:solidFill>
                  <a:schemeClr val="tx1"/>
                </a:solidFill>
                <a:latin typeface="Georgia" pitchFamily="18" charset="0"/>
              </a:rPr>
              <a:t> СПАСИБО ЗА  ВНИМАНИЕ!</a:t>
            </a:r>
          </a:p>
        </p:txBody>
      </p:sp>
    </p:spTree>
  </p:cSld>
  <p:clrMapOvr>
    <a:masterClrMapping/>
  </p:clrMapOvr>
  <p:transition advClick="0" advTm="5876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23728" y="220486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600" smtClean="0">
                <a:latin typeface="Times New Roman"/>
                <a:ea typeface="Calibri"/>
              </a:rPr>
              <a:t>Сформированный </a:t>
            </a:r>
            <a:r>
              <a:rPr lang="ru-RU" sz="3600" dirty="0">
                <a:latin typeface="Times New Roman"/>
                <a:ea typeface="Calibri"/>
              </a:rPr>
              <a:t>на основе проекта бюджета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430230841"/>
      </p:ext>
    </p:extLst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95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41624205"/>
              </p:ext>
            </p:extLst>
          </p:nvPr>
        </p:nvGraphicFramePr>
        <p:xfrm>
          <a:off x="395537" y="764704"/>
          <a:ext cx="8208910" cy="5290098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2053789"/>
                <a:gridCol w="2051707"/>
                <a:gridCol w="2051707"/>
                <a:gridCol w="2051707"/>
              </a:tblGrid>
              <a:tr h="548174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 параметры  бюджета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790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(тыс.руб)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(тыс.руб)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(тыс.руб)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5024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всего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7012,726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7068,997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7071,367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9593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501,277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538,277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568,277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6852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 поступления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6511,449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6530,720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6503,090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6306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Расходы, всего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7012,726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7068,997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7071,367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6852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Дефицит (-), профицит (+)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ransition advClick="0" advTm="1099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52537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ДОХОДЫ БЮДЖЕТА ПОСЕЛЕНИЯ НА 2023 ГОД И ПЛАНОВЫЙ ПЕРИОД  2024-2025 ГОДОВ</a:t>
            </a:r>
            <a:endParaRPr lang="ru-RU" sz="2000" b="1" i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6386" name="Rectangle 3"/>
          <p:cNvSpPr>
            <a:spLocks noGrp="1"/>
          </p:cNvSpPr>
          <p:nvPr>
            <p:ph idx="1"/>
          </p:nvPr>
        </p:nvSpPr>
        <p:spPr>
          <a:xfrm>
            <a:off x="796161" y="1628800"/>
            <a:ext cx="8351838" cy="44973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                    2023 год</a:t>
            </a:r>
          </a:p>
          <a:p>
            <a:pPr marL="0" indent="0" eaLnBrk="1" hangingPunct="1"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      -  7012,726 тыс. рублей</a:t>
            </a:r>
          </a:p>
          <a:p>
            <a:pPr marL="0" indent="0" eaLnBrk="1" hangingPunct="1"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      -  Собственные доходы – 501,277 тыс. рублей </a:t>
            </a:r>
          </a:p>
          <a:p>
            <a:pPr marL="0" indent="0" eaLnBrk="1" hangingPunct="1">
              <a:buNone/>
            </a:pPr>
            <a:r>
              <a:rPr lang="ru-RU" sz="1400" b="1" dirty="0">
                <a:latin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</a:rPr>
              <a:t>    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-  Безвозмездные поступления – 6511,449 тыс. рублей </a:t>
            </a:r>
          </a:p>
          <a:p>
            <a:pPr marL="0" indent="0" eaLnBrk="1" hangingPunct="1">
              <a:buNone/>
            </a:pPr>
            <a:r>
              <a:rPr lang="ru-RU" sz="1400" b="1" dirty="0">
                <a:latin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</a:rPr>
              <a:t>                         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2024 год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eaLnBrk="1" hangingPunct="1"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       - 7068,997 тыс. рублей</a:t>
            </a:r>
          </a:p>
          <a:p>
            <a:pPr marL="0" indent="0" eaLnBrk="1" hangingPunct="1">
              <a:buNone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  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    - Собственные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доходы –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538,277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тыс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. рублей </a:t>
            </a:r>
          </a:p>
          <a:p>
            <a:pPr marL="285750" indent="-285750" eaLnBrk="1" hangingPunct="1">
              <a:buFontTx/>
              <a:buChar char="-"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-   Безвозмездные поступления – </a:t>
            </a:r>
            <a:r>
              <a:rPr lang="ru-RU" sz="1400" b="1" dirty="0" smtClean="0">
                <a:latin typeface="Times New Roman" pitchFamily="18" charset="0"/>
              </a:rPr>
              <a:t>6530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,720 тыс. рублей </a:t>
            </a:r>
          </a:p>
          <a:p>
            <a:pPr marL="342900" indent="-342900" eaLnBrk="1" hangingPunct="1">
              <a:buFontTx/>
              <a:buChar char="-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            2025 год</a:t>
            </a:r>
          </a:p>
          <a:p>
            <a:pPr marL="0" indent="0" eaLnBrk="1" hangingPunct="1">
              <a:buNone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   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   - 7071,367 тыс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. рублей</a:t>
            </a:r>
          </a:p>
          <a:p>
            <a:pPr marL="0" indent="0" eaLnBrk="1" hangingPunct="1">
              <a:buNone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  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    - Собственные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доходы –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568,277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тыс. рублей </a:t>
            </a:r>
          </a:p>
          <a:p>
            <a:pPr marL="0" indent="0" eaLnBrk="1" hangingPunct="1">
              <a:buNone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  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    - Безвозмездные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поступления –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6503,090 тыс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.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рублей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algn="just" eaLnBrk="1" hangingPunct="1">
              <a:buNone/>
            </a:pPr>
            <a:endParaRPr lang="ru-RU" sz="2000" b="1" dirty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algn="just" eaLnBrk="1" hangingPunct="1">
              <a:buNone/>
            </a:pPr>
            <a:endParaRPr lang="ru-RU" sz="2000" b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60" name="Group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63401798"/>
              </p:ext>
            </p:extLst>
          </p:nvPr>
        </p:nvGraphicFramePr>
        <p:xfrm>
          <a:off x="1187624" y="1340768"/>
          <a:ext cx="7200800" cy="5263021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2300532"/>
                <a:gridCol w="1686944"/>
                <a:gridCol w="1686944"/>
                <a:gridCol w="1526380"/>
              </a:tblGrid>
              <a:tr h="2681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бюджета: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тыс.руб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тыс.  руб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2025год тыс. руб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/>
                </a:tc>
              </a:tr>
              <a:tr h="2681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бюджета-Всего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6535,757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6516,927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6497,127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</a:tr>
              <a:tr h="4559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 доходы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475,277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503,277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547,277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</a:tr>
              <a:tr h="4559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</a:tr>
              <a:tr h="8313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 по подакцизным товарам (продукции), производимым на территории РФ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343,000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364,000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373,000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</a:tr>
              <a:tr h="4559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</a:tr>
              <a:tr h="2681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</a:tr>
              <a:tr h="2681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</a:tr>
              <a:tr h="10191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находящегося  в государственной и муниципальной собственности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27,277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27,277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27,277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</a:tr>
              <a:tr h="4559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 поступления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6060,480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6013,650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5949,850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</a:tr>
              <a:tr h="2413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</a:tr>
            </a:tbl>
          </a:graphicData>
        </a:graphic>
      </p:graphicFrame>
    </p:spTree>
  </p:cSld>
  <p:clrMapOvr>
    <a:masterClrMapping/>
  </p:clrMapOvr>
  <p:transition advClick="0" advTm="7112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55576" y="980728"/>
            <a:ext cx="7175500" cy="576263"/>
          </a:xfrm>
        </p:spPr>
        <p:txBody>
          <a:bodyPr anchor="b">
            <a:normAutofit fontScale="90000"/>
          </a:bodyPr>
          <a:lstStyle/>
          <a:p>
            <a:pPr marL="182563" algn="ctr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000" b="1" i="1" dirty="0">
                <a:ln w="6350">
                  <a:solidFill>
                    <a:srgbClr val="A5B592">
                      <a:shade val="43000"/>
                    </a:srgbClr>
                  </a:solidFill>
                </a:ln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Налог на доходы физических лиц</a:t>
            </a:r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18434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259632" y="2060848"/>
            <a:ext cx="6440488" cy="4103688"/>
          </a:xfrm>
        </p:spPr>
        <p:txBody>
          <a:bodyPr/>
          <a:lstStyle/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поступлений  по налогу на доходы физических лиц в бюджет поселения на 2023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составляет -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98,0 тысяч рублей.</a:t>
            </a:r>
          </a:p>
          <a:p>
            <a:pPr marL="342900" indent="-342900" eaLnBrk="1" hangingPunct="1">
              <a:buFont typeface="Wingdings" pitchFamily="2" charset="2"/>
              <a:buChar char="v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поступлений  по налогу на доходы физических лиц в бюджет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поселения на 2024 год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составляет -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103,0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тысяч рублей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поступлений  по налогу на доходы физических лиц в бюджет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поселения на 2025 год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составляет -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109,0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тысяч рублей.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7146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971600" y="548680"/>
            <a:ext cx="7175500" cy="1511300"/>
          </a:xfrm>
        </p:spPr>
        <p:txBody>
          <a:bodyPr anchor="b">
            <a:normAutofit/>
          </a:bodyPr>
          <a:lstStyle/>
          <a:p>
            <a:pPr marL="182563" algn="ctr" eaLnBrk="1" hangingPunct="1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Акцизы по подакцизным  товарам (продукции),  производимым на территории Российской  Федерации 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1945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115616" y="2204864"/>
            <a:ext cx="6440488" cy="3959225"/>
          </a:xfrm>
        </p:spPr>
        <p:txBody>
          <a:bodyPr>
            <a:normAutofit/>
          </a:bodyPr>
          <a:lstStyle/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поступлений  по акцизам  по подакцизным товарам (продукции), производимым на территории Российской  федерации в бюджет поселения на 2023 год составляет -  364,0 тысяч рублей.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поступлений  по акцизам  по подакцизным товарам (продукции), производимым на территории Российской  федерации в бюджет поселения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2024 год составляет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395,0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тысяч рублей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поступлений  по акцизам  по подакцизным товарам (продукции), производимым на территории Российской  федерации в бюджет поселения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2025 год составляет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419,0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тысяч рублей.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5885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549275"/>
            <a:ext cx="7175500" cy="576263"/>
          </a:xfrm>
        </p:spPr>
        <p:txBody>
          <a:bodyPr anchor="b"/>
          <a:lstStyle/>
          <a:p>
            <a:pPr marL="182563" eaLnBrk="1" hangingPunct="1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 на имущество  физических лиц </a:t>
            </a:r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20482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475656" y="2492896"/>
            <a:ext cx="6440488" cy="3471862"/>
          </a:xfrm>
        </p:spPr>
        <p:txBody>
          <a:bodyPr/>
          <a:lstStyle/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поступлений  по налогу на имущество физических лиц в бюджет поселения на 2023 год составляет -  8,0 тысяч рублей.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поступлений  по налогу на имущество физических лиц в бюджет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поселения на 2024 год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составляет -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9,0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тысяч рублей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поступлений  по налогу на имущество физических лиц в бюджет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поселения на 2025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составляет -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9,0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тысяч рублей.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6977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971600" y="620688"/>
            <a:ext cx="7175500" cy="863600"/>
          </a:xfrm>
        </p:spPr>
        <p:txBody>
          <a:bodyPr anchor="b"/>
          <a:lstStyle/>
          <a:p>
            <a:pPr marL="182563" algn="ctr" eaLnBrk="1" hangingPunct="1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Земельный   налог </a:t>
            </a:r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21506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187624" y="1844824"/>
            <a:ext cx="6840759" cy="3528864"/>
          </a:xfrm>
        </p:spPr>
        <p:txBody>
          <a:bodyPr/>
          <a:lstStyle/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поступлений  по  земельному налогу  в бюджет поселения на 2023 год  составляет -  2,0 тысяч рублей.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поступлений  по  земельному налогу  в бюджет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поселения на 2024 год составляет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2,0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тысяч рублей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поступлений  по  земельному налогу  в бюджет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поселения на 2025 год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составляет -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2,0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тысяч рублей.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10691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1283</TotalTime>
  <Words>747</Words>
  <Application>Microsoft Office PowerPoint</Application>
  <PresentationFormat>Экран (4:3)</PresentationFormat>
  <Paragraphs>156</Paragraphs>
  <Slides>14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Яркая</vt:lpstr>
      <vt:lpstr>Проект  бюджета муниципального образования «Северное сельское поселение»  на 2023 год и плановый период 2024-2025 годов</vt:lpstr>
      <vt:lpstr>Слайд 2</vt:lpstr>
      <vt:lpstr>Слайд 3</vt:lpstr>
      <vt:lpstr>ДОХОДЫ БЮДЖЕТА ПОСЕЛЕНИЯ НА 2023 ГОД И ПЛАНОВЫЙ ПЕРИОД  2024-2025 ГОДОВ</vt:lpstr>
      <vt:lpstr>Слайд 5</vt:lpstr>
      <vt:lpstr>  Налог на доходы физических лиц</vt:lpstr>
      <vt:lpstr>Акцизы по подакцизным  товарам (продукции),  производимым на территории Российской  Федерации   </vt:lpstr>
      <vt:lpstr>Налог на имущество  физических лиц </vt:lpstr>
      <vt:lpstr>Земельный   налог </vt:lpstr>
      <vt:lpstr>Государственная пошлина  </vt:lpstr>
      <vt:lpstr>Доходы  от использования  имущества, находящегося в государственной и муниципальной собственности   </vt:lpstr>
      <vt:lpstr> РАСХОДНАЯ ЧАСТЬ БЮДЖЕТА</vt:lpstr>
      <vt:lpstr>                                                                            Муниципальные программы муниципального образования «Северное сельское поселение» на 2023 год и плановый период 2024 и   2025 годов      1. Муниципальная  программа  «Комплексное  развитие  транспортной инфраструктуры   на территории  Северного сельского  поселения на 2017-2033 годы»  Осуществляется реализация мероприятий в сфере дорожного хозяйства.     </vt:lpstr>
      <vt:lpstr> СПАСИБО ЗА 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муниципального образования «Лукашкин-Ярское сельское поселение на 2016 год»</dc:title>
  <dc:creator>Волкова Екатерина</dc:creator>
  <cp:lastModifiedBy>Пользователь Windows</cp:lastModifiedBy>
  <cp:revision>111</cp:revision>
  <dcterms:created xsi:type="dcterms:W3CDTF">2016-07-14T05:29:43Z</dcterms:created>
  <dcterms:modified xsi:type="dcterms:W3CDTF">2022-12-13T05:30:29Z</dcterms:modified>
</cp:coreProperties>
</file>