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70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491" autoAdjust="0"/>
  </p:normalViewPr>
  <p:slideViewPr>
    <p:cSldViewPr>
      <p:cViewPr varScale="1">
        <p:scale>
          <a:sx n="93" d="100"/>
          <a:sy n="93" d="100"/>
        </p:scale>
        <p:origin x="-2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220421-31DA-45E3-9AF8-AB93D9A94934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CA70B6-CD04-4134-91A6-144F3E2C7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F9BC45-F7B9-4B67-93CA-D9E02DA53407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FA24BB-5685-4D3F-9A19-196A23456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50A187-D625-479D-84CF-578FF787B6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031F-18E1-45B9-8D09-3D647EE1231F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3FB5-9061-4CA8-B31D-5E35D5A66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828D-0CB3-4299-AB4F-8C0235DD033B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099D8-C0BF-45FC-A30B-8BC2ABAB1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59E54-6F22-4C43-B235-228B1D1C397D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49163-64BB-4412-A332-8B1E413FC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7A69-99C4-42B5-9344-64BE73D914CD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703B9-7095-4B35-83B7-A354ADBF7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FD76B-1E6B-4AF5-AFD9-898C4F4CDCA1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B84A-043C-4B28-B766-6E95E77DC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11C44-6547-43F0-82FF-1F8D28CDD6F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84F13-F4B2-445D-826B-6C82229E2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3DE2-A97D-481D-ADE7-4164DDABABA9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B0235-2376-4DD1-A85F-8313E2043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97A2E-8A3C-4502-849F-BAD09CEE318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32E9E-1BB5-46D2-B4A1-524323C2B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19E3-B282-419D-B30D-4E8445B48F20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E029-9F5E-4FC0-8C7D-CE22FFAFF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C578BE-9190-4FAF-BDA7-30F385F7C899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54E5F9-F182-4782-B75A-54FBF515C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4" r:id="rId3"/>
    <p:sldLayoutId id="2147483703" r:id="rId4"/>
    <p:sldLayoutId id="2147483702" r:id="rId5"/>
    <p:sldLayoutId id="2147483707" r:id="rId6"/>
    <p:sldLayoutId id="2147483708" r:id="rId7"/>
    <p:sldLayoutId id="2147483701" r:id="rId8"/>
    <p:sldLayoutId id="2147483700" r:id="rId9"/>
  </p:sldLayoutIdLst>
  <p:transition advClick="0" advTm="1000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42988" y="2781300"/>
            <a:ext cx="7175500" cy="2735263"/>
          </a:xfrm>
        </p:spPr>
        <p:txBody>
          <a:bodyPr anchor="b"/>
          <a:lstStyle/>
          <a:p>
            <a:pPr marL="182563" eaLnBrk="1" hangingPunct="1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Северного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«Северное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  <p:transition advClick="0" advTm="8924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1511300"/>
          </a:xfrm>
        </p:spPr>
        <p:txBody>
          <a:bodyPr anchor="b"/>
          <a:lstStyle/>
          <a:p>
            <a:pPr marL="182563" eaLnBrk="1" hangingPunct="1"/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2355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3200400"/>
            <a:ext cx="8280400" cy="2749550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составляет -  27,3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  доходов –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8806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088" y="549275"/>
            <a:ext cx="7175500" cy="863600"/>
          </a:xfrm>
        </p:spPr>
        <p:txBody>
          <a:bodyPr anchor="b"/>
          <a:lstStyle/>
          <a:p>
            <a:pPr marL="182563" eaLnBrk="1" hangingPunct="1"/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</a:rPr>
              <a:t>РАСХОДНАЯ ЧАСТЬ БЮДЖЕТА</a:t>
            </a:r>
            <a:br>
              <a:rPr lang="ru-RU" sz="2400" b="1" i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400" b="1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0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marL="0" indent="0" algn="ctr" eaLnBrk="1" hangingPunct="1">
              <a:buFont typeface="Symbol" pitchFamily="18" charset="2"/>
              <a:buNone/>
            </a:pPr>
            <a:endParaRPr lang="ru-RU" sz="2000" smtClean="0">
              <a:solidFill>
                <a:srgbClr val="FFFFFF"/>
              </a:solidFill>
            </a:endParaRPr>
          </a:p>
        </p:txBody>
      </p:sp>
      <p:graphicFrame>
        <p:nvGraphicFramePr>
          <p:cNvPr id="24628" name="Group 52"/>
          <p:cNvGraphicFramePr>
            <a:graphicFrameLocks noGrp="1"/>
          </p:cNvGraphicFramePr>
          <p:nvPr/>
        </p:nvGraphicFramePr>
        <p:xfrm>
          <a:off x="395288" y="2420938"/>
          <a:ext cx="8424862" cy="4023360"/>
        </p:xfrm>
        <a:graphic>
          <a:graphicData uri="http://schemas.openxmlformats.org/drawingml/2006/table">
            <a:tbl>
              <a:tblPr/>
              <a:tblGrid>
                <a:gridCol w="4113212"/>
                <a:gridCol w="431165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</a:rPr>
                        <a:t>Расходы  бюджета: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</a:rPr>
                        <a:t>Сумма (тыс.руб)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361,22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765,16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2108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731,0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 окружающей 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621,76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1742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620713"/>
            <a:ext cx="7175500" cy="5903912"/>
          </a:xfrm>
        </p:spPr>
        <p:txBody>
          <a:bodyPr anchor="b"/>
          <a:lstStyle/>
          <a:p>
            <a:pPr marL="182563" algn="l" eaLnBrk="1" hangingPunct="1"/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Реализация      мероприятий    на      социальную      поддержку            населения  Северного  сельского   поселения ,  производится  на основе  муниципальной  программы « Социальная      поддержка      населения Северного сельского  поселения   на  2016-2018гг ».</a:t>
            </a:r>
            <a:b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Реализация  мероприятий  в сфере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дорожного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хозяйства  производится на основе   муниципальной  программы  «Комплексное  развитие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транспортной инфраструктуры   на территории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«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Северного сельского  поселения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2017-2033 годы»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16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2374900"/>
          </a:xfrm>
        </p:spPr>
        <p:txBody>
          <a:bodyPr anchor="b"/>
          <a:lstStyle/>
          <a:p>
            <a:pPr marL="182563" eaLnBrk="1" hangingPunct="1"/>
            <a:r>
              <a:rPr lang="ru-RU" sz="2400" b="1" i="1" smtClean="0">
                <a:solidFill>
                  <a:schemeClr val="tx1"/>
                </a:solidFill>
                <a:latin typeface="Georgia" pitchFamily="18" charset="0"/>
              </a:rPr>
              <a:t> СПАСИБО ЗА  ВНИМАНИЕ!</a:t>
            </a: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5" name="Group 35"/>
          <p:cNvGraphicFramePr>
            <a:graphicFrameLocks noGrp="1"/>
          </p:cNvGraphicFramePr>
          <p:nvPr/>
        </p:nvGraphicFramePr>
        <p:xfrm>
          <a:off x="1476375" y="2636838"/>
          <a:ext cx="6264275" cy="2712720"/>
        </p:xfrm>
        <a:graphic>
          <a:graphicData uri="http://schemas.openxmlformats.org/drawingml/2006/table">
            <a:tbl>
              <a:tblPr/>
              <a:tblGrid>
                <a:gridCol w="3133725"/>
                <a:gridCol w="3130550"/>
              </a:tblGrid>
              <a:tr h="249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 параметры 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(тыс.руб)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361,22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567,3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4793,920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дотация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136,47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361,22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9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ДОХОДЫ БЮДЖЕТА ПОСЕЛЕНИЯ НА 2016 ГОД                                           13 936,5 </a:t>
            </a:r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</a:rPr>
              <a:t>тыс</a:t>
            </a: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</a:rPr>
              <a:t> . рублей: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23850" y="2674938"/>
            <a:ext cx="8351838" cy="3451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Собственные доходы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567,3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тыс.рублей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10,6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%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Безвозмездные поступления – 4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793,92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тыс.рублей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89,4%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buFont typeface="Symbol" pitchFamily="18" charset="2"/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1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0" name="Group 76"/>
          <p:cNvGraphicFramePr>
            <a:graphicFrameLocks noGrp="1"/>
          </p:cNvGraphicFramePr>
          <p:nvPr/>
        </p:nvGraphicFramePr>
        <p:xfrm>
          <a:off x="827088" y="1989138"/>
          <a:ext cx="7489825" cy="4476434"/>
        </p:xfrm>
        <a:graphic>
          <a:graphicData uri="http://schemas.openxmlformats.org/drawingml/2006/table">
            <a:tbl>
              <a:tblPr/>
              <a:tblGrid>
                <a:gridCol w="4321175"/>
                <a:gridCol w="3168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</a:rPr>
                        <a:t>Доходы бюджета: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бюджета-Всего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361,22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 доходы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 в государственной и муниципальной собственности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 поступления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793,92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7112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088" y="549275"/>
            <a:ext cx="7175500" cy="1008063"/>
          </a:xfrm>
        </p:spPr>
        <p:txBody>
          <a:bodyPr anchor="b"/>
          <a:lstStyle/>
          <a:p>
            <a:pPr marL="182563" eaLnBrk="1" hangingPunct="1"/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</a:rPr>
              <a:t/>
            </a:r>
            <a:br>
              <a:rPr lang="ru-RU" sz="2400" smtClean="0">
                <a:solidFill>
                  <a:schemeClr val="tx1"/>
                </a:solidFill>
              </a:rPr>
            </a:b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2781300"/>
            <a:ext cx="6400800" cy="2247900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поселения 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320,0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</p:txBody>
      </p:sp>
    </p:spTree>
  </p:cSld>
  <p:clrMapOvr>
    <a:masterClrMapping/>
  </p:clrMapOvr>
  <p:transition advClick="0" advTm="7146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1511300"/>
          </a:xfrm>
        </p:spPr>
        <p:txBody>
          <a:bodyPr anchor="b"/>
          <a:lstStyle/>
          <a:p>
            <a:pPr marL="182563" eaLnBrk="1" hangingPunct="1"/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</a:rPr>
              <a:t/>
            </a:r>
            <a:br>
              <a:rPr lang="ru-RU" sz="2400" smtClean="0">
                <a:solidFill>
                  <a:schemeClr val="tx1"/>
                </a:solidFill>
              </a:rPr>
            </a:b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212,0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</p:txBody>
      </p:sp>
    </p:spTree>
  </p:cSld>
  <p:clrMapOvr>
    <a:masterClrMapping/>
  </p:clrMapOvr>
  <p:transition advClick="0" advTm="5885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 физических лиц </a:t>
            </a: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2048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поселения составляет -  5,0 тысяч рублей.</a:t>
            </a:r>
          </a:p>
        </p:txBody>
      </p:sp>
    </p:spTree>
  </p:cSld>
  <p:clrMapOvr>
    <a:masterClrMapping/>
  </p:clrMapOvr>
  <p:transition advClick="0" advTm="6977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1511300"/>
          </a:xfrm>
        </p:spPr>
        <p:txBody>
          <a:bodyPr anchor="b"/>
          <a:lstStyle/>
          <a:p>
            <a:pPr marL="182563" eaLnBrk="1" hangingPunct="1"/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  налог </a:t>
            </a: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поселения составляет -  1,5 тысяч рублей.</a:t>
            </a:r>
          </a:p>
        </p:txBody>
      </p:sp>
    </p:spTree>
  </p:cSld>
  <p:clrMapOvr>
    <a:masterClrMapping/>
  </p:clrMapOvr>
  <p:transition advClick="0" advTm="10691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17563" y="5492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 </a:t>
            </a:r>
            <a:endParaRPr lang="ru-RU" sz="2400" smtClean="0">
              <a:solidFill>
                <a:schemeClr val="tx1"/>
              </a:solidFill>
            </a:endParaRPr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поселения составляет -  1,5 тысяч рублей.</a:t>
            </a:r>
          </a:p>
        </p:txBody>
      </p:sp>
    </p:spTree>
  </p:cSld>
  <p:clrMapOvr>
    <a:masterClrMapping/>
  </p:clrMapOvr>
  <p:transition advClick="0" advTm="628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399</TotalTime>
  <Words>379</Words>
  <Application>Microsoft Office PowerPoint</Application>
  <PresentationFormat>Экран (4:3)</PresentationFormat>
  <Paragraphs>77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Администрация Северного сельского  поселения Бюджет муниципального образования «Северное сельское поселение»  на 2017 год</vt:lpstr>
      <vt:lpstr>Слайд 2</vt:lpstr>
      <vt:lpstr>ДОХОДЫ БЮДЖЕТА ПОСЕЛЕНИЯ НА 2016 ГОД                                           13 936,5 тыс . рублей:</vt:lpstr>
      <vt:lpstr>Слайд 4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</vt:lpstr>
      <vt:lpstr>Доходы  от использования  имущества, находящегося в государственной и муниципальной собственности   </vt:lpstr>
      <vt:lpstr>РАСХОДНАЯ ЧАСТЬ БЮДЖЕТА </vt:lpstr>
      <vt:lpstr>Реализация      мероприятий    на      социальную      поддержку            населения  Северного  сельского   поселения ,  производится  на основе  муниципальной  программы « Социальная      поддержка      населения Северного сельского  поселения   на  2016-2018гг ».  Реализация  мероприятий  в сфере  дорожного  хозяйства  производится на основе   муниципальной  программы  «Комплексное  развитие  транспортной инфраструктуры   на территории  «Северного сельского  поселения на 2017-2033 годы»  </vt:lpstr>
      <vt:lpstr> СПАСИБО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«Лукашкин-Ярское сельское поселение на 2016 год»</dc:title>
  <dc:creator>Волкова Екатерина</dc:creator>
  <cp:lastModifiedBy>User</cp:lastModifiedBy>
  <cp:revision>30</cp:revision>
  <dcterms:created xsi:type="dcterms:W3CDTF">2016-07-14T05:29:43Z</dcterms:created>
  <dcterms:modified xsi:type="dcterms:W3CDTF">2017-01-23T08:30:18Z</dcterms:modified>
</cp:coreProperties>
</file>