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</p:sldIdLst>
  <p:sldSz cx="11879263" cy="82804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608">
          <p15:clr>
            <a:srgbClr val="A4A3A4"/>
          </p15:clr>
        </p15:guide>
        <p15:guide id="2" pos="37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0000"/>
    <a:srgbClr val="B67A59"/>
    <a:srgbClr val="D40000"/>
    <a:srgbClr val="008000"/>
    <a:srgbClr val="FF3300"/>
    <a:srgbClr val="00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75" autoAdjust="0"/>
    <p:restoredTop sz="94660"/>
  </p:normalViewPr>
  <p:slideViewPr>
    <p:cSldViewPr snapToGrid="0">
      <p:cViewPr varScale="1">
        <p:scale>
          <a:sx n="54" d="100"/>
          <a:sy n="54" d="100"/>
        </p:scale>
        <p:origin x="-78" y="-1074"/>
      </p:cViewPr>
      <p:guideLst>
        <p:guide orient="horz" pos="2608"/>
        <p:guide pos="37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0945" y="1355149"/>
            <a:ext cx="10097374" cy="2882806"/>
          </a:xfrm>
        </p:spPr>
        <p:txBody>
          <a:bodyPr anchor="b"/>
          <a:lstStyle>
            <a:lvl1pPr algn="ctr">
              <a:defRPr sz="724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4908" y="4349128"/>
            <a:ext cx="8909447" cy="1999179"/>
          </a:xfrm>
        </p:spPr>
        <p:txBody>
          <a:bodyPr/>
          <a:lstStyle>
            <a:lvl1pPr marL="0" indent="0" algn="ctr">
              <a:buNone/>
              <a:defRPr sz="2898"/>
            </a:lvl1pPr>
            <a:lvl2pPr marL="552023" indent="0" algn="ctr">
              <a:buNone/>
              <a:defRPr sz="2415"/>
            </a:lvl2pPr>
            <a:lvl3pPr marL="1104047" indent="0" algn="ctr">
              <a:buNone/>
              <a:defRPr sz="2173"/>
            </a:lvl3pPr>
            <a:lvl4pPr marL="1656070" indent="0" algn="ctr">
              <a:buNone/>
              <a:defRPr sz="1932"/>
            </a:lvl4pPr>
            <a:lvl5pPr marL="2208093" indent="0" algn="ctr">
              <a:buNone/>
              <a:defRPr sz="1932"/>
            </a:lvl5pPr>
            <a:lvl6pPr marL="2760116" indent="0" algn="ctr">
              <a:buNone/>
              <a:defRPr sz="1932"/>
            </a:lvl6pPr>
            <a:lvl7pPr marL="3312140" indent="0" algn="ctr">
              <a:buNone/>
              <a:defRPr sz="1932"/>
            </a:lvl7pPr>
            <a:lvl8pPr marL="3864163" indent="0" algn="ctr">
              <a:buNone/>
              <a:defRPr sz="1932"/>
            </a:lvl8pPr>
            <a:lvl9pPr marL="4416186" indent="0" algn="ctr">
              <a:buNone/>
              <a:defRPr sz="1932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4AB9-236E-4A3D-8614-10605BE7451E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5C4F-764F-42DA-8D13-248552968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478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4AB9-236E-4A3D-8614-10605BE7451E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5C4F-764F-42DA-8D13-248552968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943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1098" y="440855"/>
            <a:ext cx="2561466" cy="701725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6700" y="440855"/>
            <a:ext cx="7535907" cy="701725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4AB9-236E-4A3D-8614-10605BE7451E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5C4F-764F-42DA-8D13-248552968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75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4AB9-236E-4A3D-8614-10605BE7451E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5C4F-764F-42DA-8D13-248552968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267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513" y="2064352"/>
            <a:ext cx="10245864" cy="3444416"/>
          </a:xfrm>
        </p:spPr>
        <p:txBody>
          <a:bodyPr anchor="b"/>
          <a:lstStyle>
            <a:lvl1pPr>
              <a:defRPr sz="724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513" y="5541353"/>
            <a:ext cx="10245864" cy="1811337"/>
          </a:xfrm>
        </p:spPr>
        <p:txBody>
          <a:bodyPr/>
          <a:lstStyle>
            <a:lvl1pPr marL="0" indent="0">
              <a:buNone/>
              <a:defRPr sz="2898">
                <a:solidFill>
                  <a:schemeClr val="tx1"/>
                </a:solidFill>
              </a:defRPr>
            </a:lvl1pPr>
            <a:lvl2pPr marL="552023" indent="0">
              <a:buNone/>
              <a:defRPr sz="2415">
                <a:solidFill>
                  <a:schemeClr val="tx1">
                    <a:tint val="75000"/>
                  </a:schemeClr>
                </a:solidFill>
              </a:defRPr>
            </a:lvl2pPr>
            <a:lvl3pPr marL="1104047" indent="0">
              <a:buNone/>
              <a:defRPr sz="2173">
                <a:solidFill>
                  <a:schemeClr val="tx1">
                    <a:tint val="75000"/>
                  </a:schemeClr>
                </a:solidFill>
              </a:defRPr>
            </a:lvl3pPr>
            <a:lvl4pPr marL="1656070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4pPr>
            <a:lvl5pPr marL="2208093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5pPr>
            <a:lvl6pPr marL="2760116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6pPr>
            <a:lvl7pPr marL="3312140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7pPr>
            <a:lvl8pPr marL="3864163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8pPr>
            <a:lvl9pPr marL="4416186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4AB9-236E-4A3D-8614-10605BE7451E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5C4F-764F-42DA-8D13-248552968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672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6699" y="2204273"/>
            <a:ext cx="5048687" cy="52538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3877" y="2204273"/>
            <a:ext cx="5048687" cy="52538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4AB9-236E-4A3D-8614-10605BE7451E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5C4F-764F-42DA-8D13-248552968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91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247" y="440856"/>
            <a:ext cx="10245864" cy="160049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248" y="2029849"/>
            <a:ext cx="5025484" cy="994797"/>
          </a:xfrm>
        </p:spPr>
        <p:txBody>
          <a:bodyPr anchor="b"/>
          <a:lstStyle>
            <a:lvl1pPr marL="0" indent="0">
              <a:buNone/>
              <a:defRPr sz="2898" b="1"/>
            </a:lvl1pPr>
            <a:lvl2pPr marL="552023" indent="0">
              <a:buNone/>
              <a:defRPr sz="2415" b="1"/>
            </a:lvl2pPr>
            <a:lvl3pPr marL="1104047" indent="0">
              <a:buNone/>
              <a:defRPr sz="2173" b="1"/>
            </a:lvl3pPr>
            <a:lvl4pPr marL="1656070" indent="0">
              <a:buNone/>
              <a:defRPr sz="1932" b="1"/>
            </a:lvl4pPr>
            <a:lvl5pPr marL="2208093" indent="0">
              <a:buNone/>
              <a:defRPr sz="1932" b="1"/>
            </a:lvl5pPr>
            <a:lvl6pPr marL="2760116" indent="0">
              <a:buNone/>
              <a:defRPr sz="1932" b="1"/>
            </a:lvl6pPr>
            <a:lvl7pPr marL="3312140" indent="0">
              <a:buNone/>
              <a:defRPr sz="1932" b="1"/>
            </a:lvl7pPr>
            <a:lvl8pPr marL="3864163" indent="0">
              <a:buNone/>
              <a:defRPr sz="1932" b="1"/>
            </a:lvl8pPr>
            <a:lvl9pPr marL="4416186" indent="0">
              <a:buNone/>
              <a:defRPr sz="193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248" y="3024646"/>
            <a:ext cx="5025484" cy="44487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3878" y="2029849"/>
            <a:ext cx="5050234" cy="994797"/>
          </a:xfrm>
        </p:spPr>
        <p:txBody>
          <a:bodyPr anchor="b"/>
          <a:lstStyle>
            <a:lvl1pPr marL="0" indent="0">
              <a:buNone/>
              <a:defRPr sz="2898" b="1"/>
            </a:lvl1pPr>
            <a:lvl2pPr marL="552023" indent="0">
              <a:buNone/>
              <a:defRPr sz="2415" b="1"/>
            </a:lvl2pPr>
            <a:lvl3pPr marL="1104047" indent="0">
              <a:buNone/>
              <a:defRPr sz="2173" b="1"/>
            </a:lvl3pPr>
            <a:lvl4pPr marL="1656070" indent="0">
              <a:buNone/>
              <a:defRPr sz="1932" b="1"/>
            </a:lvl4pPr>
            <a:lvl5pPr marL="2208093" indent="0">
              <a:buNone/>
              <a:defRPr sz="1932" b="1"/>
            </a:lvl5pPr>
            <a:lvl6pPr marL="2760116" indent="0">
              <a:buNone/>
              <a:defRPr sz="1932" b="1"/>
            </a:lvl6pPr>
            <a:lvl7pPr marL="3312140" indent="0">
              <a:buNone/>
              <a:defRPr sz="1932" b="1"/>
            </a:lvl7pPr>
            <a:lvl8pPr marL="3864163" indent="0">
              <a:buNone/>
              <a:defRPr sz="1932" b="1"/>
            </a:lvl8pPr>
            <a:lvl9pPr marL="4416186" indent="0">
              <a:buNone/>
              <a:defRPr sz="193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3878" y="3024646"/>
            <a:ext cx="5050234" cy="44487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4AB9-236E-4A3D-8614-10605BE7451E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5C4F-764F-42DA-8D13-248552968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285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4AB9-236E-4A3D-8614-10605BE7451E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5C4F-764F-42DA-8D13-248552968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039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4AB9-236E-4A3D-8614-10605BE7451E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5C4F-764F-42DA-8D13-248552968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290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246" y="552027"/>
            <a:ext cx="3831372" cy="1932093"/>
          </a:xfrm>
        </p:spPr>
        <p:txBody>
          <a:bodyPr anchor="b"/>
          <a:lstStyle>
            <a:lvl1pPr>
              <a:defRPr sz="386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0234" y="1192226"/>
            <a:ext cx="6013877" cy="5884451"/>
          </a:xfrm>
        </p:spPr>
        <p:txBody>
          <a:bodyPr/>
          <a:lstStyle>
            <a:lvl1pPr>
              <a:defRPr sz="3864"/>
            </a:lvl1pPr>
            <a:lvl2pPr>
              <a:defRPr sz="3381"/>
            </a:lvl2pPr>
            <a:lvl3pPr>
              <a:defRPr sz="2898"/>
            </a:lvl3pPr>
            <a:lvl4pPr>
              <a:defRPr sz="2415"/>
            </a:lvl4pPr>
            <a:lvl5pPr>
              <a:defRPr sz="2415"/>
            </a:lvl5pPr>
            <a:lvl6pPr>
              <a:defRPr sz="2415"/>
            </a:lvl6pPr>
            <a:lvl7pPr>
              <a:defRPr sz="2415"/>
            </a:lvl7pPr>
            <a:lvl8pPr>
              <a:defRPr sz="2415"/>
            </a:lvl8pPr>
            <a:lvl9pPr>
              <a:defRPr sz="241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246" y="2484120"/>
            <a:ext cx="3831372" cy="4602140"/>
          </a:xfrm>
        </p:spPr>
        <p:txBody>
          <a:bodyPr/>
          <a:lstStyle>
            <a:lvl1pPr marL="0" indent="0">
              <a:buNone/>
              <a:defRPr sz="1932"/>
            </a:lvl1pPr>
            <a:lvl2pPr marL="552023" indent="0">
              <a:buNone/>
              <a:defRPr sz="1690"/>
            </a:lvl2pPr>
            <a:lvl3pPr marL="1104047" indent="0">
              <a:buNone/>
              <a:defRPr sz="1449"/>
            </a:lvl3pPr>
            <a:lvl4pPr marL="1656070" indent="0">
              <a:buNone/>
              <a:defRPr sz="1207"/>
            </a:lvl4pPr>
            <a:lvl5pPr marL="2208093" indent="0">
              <a:buNone/>
              <a:defRPr sz="1207"/>
            </a:lvl5pPr>
            <a:lvl6pPr marL="2760116" indent="0">
              <a:buNone/>
              <a:defRPr sz="1207"/>
            </a:lvl6pPr>
            <a:lvl7pPr marL="3312140" indent="0">
              <a:buNone/>
              <a:defRPr sz="1207"/>
            </a:lvl7pPr>
            <a:lvl8pPr marL="3864163" indent="0">
              <a:buNone/>
              <a:defRPr sz="1207"/>
            </a:lvl8pPr>
            <a:lvl9pPr marL="4416186" indent="0">
              <a:buNone/>
              <a:defRPr sz="120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4AB9-236E-4A3D-8614-10605BE7451E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5C4F-764F-42DA-8D13-248552968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89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246" y="552027"/>
            <a:ext cx="3831372" cy="1932093"/>
          </a:xfrm>
        </p:spPr>
        <p:txBody>
          <a:bodyPr anchor="b"/>
          <a:lstStyle>
            <a:lvl1pPr>
              <a:defRPr sz="386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0234" y="1192226"/>
            <a:ext cx="6013877" cy="5884451"/>
          </a:xfrm>
        </p:spPr>
        <p:txBody>
          <a:bodyPr anchor="t"/>
          <a:lstStyle>
            <a:lvl1pPr marL="0" indent="0">
              <a:buNone/>
              <a:defRPr sz="3864"/>
            </a:lvl1pPr>
            <a:lvl2pPr marL="552023" indent="0">
              <a:buNone/>
              <a:defRPr sz="3381"/>
            </a:lvl2pPr>
            <a:lvl3pPr marL="1104047" indent="0">
              <a:buNone/>
              <a:defRPr sz="2898"/>
            </a:lvl3pPr>
            <a:lvl4pPr marL="1656070" indent="0">
              <a:buNone/>
              <a:defRPr sz="2415"/>
            </a:lvl4pPr>
            <a:lvl5pPr marL="2208093" indent="0">
              <a:buNone/>
              <a:defRPr sz="2415"/>
            </a:lvl5pPr>
            <a:lvl6pPr marL="2760116" indent="0">
              <a:buNone/>
              <a:defRPr sz="2415"/>
            </a:lvl6pPr>
            <a:lvl7pPr marL="3312140" indent="0">
              <a:buNone/>
              <a:defRPr sz="2415"/>
            </a:lvl7pPr>
            <a:lvl8pPr marL="3864163" indent="0">
              <a:buNone/>
              <a:defRPr sz="2415"/>
            </a:lvl8pPr>
            <a:lvl9pPr marL="4416186" indent="0">
              <a:buNone/>
              <a:defRPr sz="241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246" y="2484120"/>
            <a:ext cx="3831372" cy="4602140"/>
          </a:xfrm>
        </p:spPr>
        <p:txBody>
          <a:bodyPr/>
          <a:lstStyle>
            <a:lvl1pPr marL="0" indent="0">
              <a:buNone/>
              <a:defRPr sz="1932"/>
            </a:lvl1pPr>
            <a:lvl2pPr marL="552023" indent="0">
              <a:buNone/>
              <a:defRPr sz="1690"/>
            </a:lvl2pPr>
            <a:lvl3pPr marL="1104047" indent="0">
              <a:buNone/>
              <a:defRPr sz="1449"/>
            </a:lvl3pPr>
            <a:lvl4pPr marL="1656070" indent="0">
              <a:buNone/>
              <a:defRPr sz="1207"/>
            </a:lvl4pPr>
            <a:lvl5pPr marL="2208093" indent="0">
              <a:buNone/>
              <a:defRPr sz="1207"/>
            </a:lvl5pPr>
            <a:lvl6pPr marL="2760116" indent="0">
              <a:buNone/>
              <a:defRPr sz="1207"/>
            </a:lvl6pPr>
            <a:lvl7pPr marL="3312140" indent="0">
              <a:buNone/>
              <a:defRPr sz="1207"/>
            </a:lvl7pPr>
            <a:lvl8pPr marL="3864163" indent="0">
              <a:buNone/>
              <a:defRPr sz="1207"/>
            </a:lvl8pPr>
            <a:lvl9pPr marL="4416186" indent="0">
              <a:buNone/>
              <a:defRPr sz="120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4AB9-236E-4A3D-8614-10605BE7451E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5C4F-764F-42DA-8D13-248552968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214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6700" y="440856"/>
            <a:ext cx="10245864" cy="1600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6700" y="2204273"/>
            <a:ext cx="10245864" cy="5253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6699" y="7674706"/>
            <a:ext cx="2672834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84AB9-236E-4A3D-8614-10605BE7451E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5006" y="7674706"/>
            <a:ext cx="4009251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9730" y="7674706"/>
            <a:ext cx="2672834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65C4F-764F-42DA-8D13-248552968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98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104047" rtl="0" eaLnBrk="1" latinLnBrk="0" hangingPunct="1">
        <a:lnSpc>
          <a:spcPct val="90000"/>
        </a:lnSpc>
        <a:spcBef>
          <a:spcPct val="0"/>
        </a:spcBef>
        <a:buNone/>
        <a:defRPr sz="53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6012" indent="-276012" algn="l" defTabSz="1104047" rtl="0" eaLnBrk="1" latinLnBrk="0" hangingPunct="1">
        <a:lnSpc>
          <a:spcPct val="90000"/>
        </a:lnSpc>
        <a:spcBef>
          <a:spcPts val="1207"/>
        </a:spcBef>
        <a:buFont typeface="Arial" panose="020B0604020202020204" pitchFamily="34" charset="0"/>
        <a:buChar char="•"/>
        <a:defRPr sz="3381" kern="1200">
          <a:solidFill>
            <a:schemeClr val="tx1"/>
          </a:solidFill>
          <a:latin typeface="+mn-lt"/>
          <a:ea typeface="+mn-ea"/>
          <a:cs typeface="+mn-cs"/>
        </a:defRPr>
      </a:lvl1pPr>
      <a:lvl2pPr marL="828035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898" kern="1200">
          <a:solidFill>
            <a:schemeClr val="tx1"/>
          </a:solidFill>
          <a:latin typeface="+mn-lt"/>
          <a:ea typeface="+mn-ea"/>
          <a:cs typeface="+mn-cs"/>
        </a:defRPr>
      </a:lvl2pPr>
      <a:lvl3pPr marL="1380058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415" kern="1200">
          <a:solidFill>
            <a:schemeClr val="tx1"/>
          </a:solidFill>
          <a:latin typeface="+mn-lt"/>
          <a:ea typeface="+mn-ea"/>
          <a:cs typeface="+mn-cs"/>
        </a:defRPr>
      </a:lvl3pPr>
      <a:lvl4pPr marL="1932081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4pPr>
      <a:lvl5pPr marL="2484105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5pPr>
      <a:lvl6pPr marL="3036128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6pPr>
      <a:lvl7pPr marL="3588151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7pPr>
      <a:lvl8pPr marL="4140175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8pPr>
      <a:lvl9pPr marL="4692198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1pPr>
      <a:lvl2pPr marL="552023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2pPr>
      <a:lvl3pPr marL="1104047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3pPr>
      <a:lvl4pPr marL="1656070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4pPr>
      <a:lvl5pPr marL="2208093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5pPr>
      <a:lvl6pPr marL="2760116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6pPr>
      <a:lvl7pPr marL="3312140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7pPr>
      <a:lvl8pPr marL="3864163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8pPr>
      <a:lvl9pPr marL="4416186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microsoft.com/office/2007/relationships/hdphoto" Target="../media/hdphoto1.wdp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 flipV="1">
            <a:off x="0" y="6544197"/>
            <a:ext cx="11880000" cy="173620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2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0" y="0"/>
            <a:ext cx="11880000" cy="173620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2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4103631" y="406800"/>
            <a:ext cx="3672000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2700" b="1" dirty="0">
                <a:ln w="12700">
                  <a:solidFill>
                    <a:srgbClr val="002060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ПРЕБЫВАНИЕ </a:t>
            </a:r>
          </a:p>
          <a:p>
            <a:pPr algn="ctr"/>
            <a:r>
              <a:rPr lang="ru-RU" sz="2700" b="1" dirty="0">
                <a:ln w="12700">
                  <a:solidFill>
                    <a:srgbClr val="002060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 </a:t>
            </a:r>
            <a:r>
              <a:rPr lang="ru-RU" sz="2700" b="1" dirty="0" smtClean="0">
                <a:ln w="12700">
                  <a:solidFill>
                    <a:srgbClr val="002060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РЕЗЕРВЕ</a:t>
            </a:r>
            <a:endParaRPr lang="ru-RU" sz="2700" b="1" dirty="0">
              <a:ln w="12700">
                <a:solidFill>
                  <a:srgbClr val="002060"/>
                </a:solidFill>
              </a:ln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80000" y="406800"/>
            <a:ext cx="3600000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2700" b="1" dirty="0" smtClean="0">
                <a:ln w="12700">
                  <a:solidFill>
                    <a:srgbClr val="00B050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ШЕСТЬ </a:t>
            </a:r>
          </a:p>
          <a:p>
            <a:pPr algn="ctr"/>
            <a:r>
              <a:rPr lang="ru-RU" sz="2700" b="1" dirty="0" smtClean="0">
                <a:ln w="12700">
                  <a:solidFill>
                    <a:srgbClr val="00B050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ШАГОВ</a:t>
            </a:r>
            <a:endParaRPr lang="ru-RU" sz="2700" b="1" dirty="0">
              <a:ln w="12700">
                <a:solidFill>
                  <a:srgbClr val="00B050"/>
                </a:solidFill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67" name="Таблица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36476"/>
              </p:ext>
            </p:extLst>
          </p:nvPr>
        </p:nvGraphicFramePr>
        <p:xfrm>
          <a:off x="180000" y="1346456"/>
          <a:ext cx="3600000" cy="5587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="" xmlns:a16="http://schemas.microsoft.com/office/drawing/2014/main" val="2125820950"/>
                    </a:ext>
                  </a:extLst>
                </a:gridCol>
              </a:tblGrid>
              <a:tr h="55854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98000"/>
                        </a:lnSpc>
                        <a:buClr>
                          <a:srgbClr val="C00000"/>
                        </a:buClr>
                        <a:buSzPct val="120000"/>
                        <a:buFontTx/>
                        <a:buNone/>
                        <a:tabLst>
                          <a:tab pos="447675" algn="l"/>
                        </a:tabLst>
                      </a:pPr>
                      <a:r>
                        <a:rPr lang="ru-RU" sz="1500" b="1" i="0" spc="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Подача заявления в военный комиссариат о поступлении </a:t>
                      </a:r>
                    </a:p>
                    <a:p>
                      <a:pPr marL="0" indent="0" algn="l">
                        <a:lnSpc>
                          <a:spcPct val="98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20000"/>
                        <a:buFontTx/>
                        <a:buNone/>
                        <a:tabLst>
                          <a:tab pos="447675" algn="l"/>
                        </a:tabLst>
                      </a:pPr>
                      <a:r>
                        <a:rPr lang="ru-RU" sz="1500" b="1" i="0" spc="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резерв</a:t>
                      </a:r>
                      <a:endParaRPr lang="ru-RU" sz="1500" b="1" i="0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4000" marR="7200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86667659"/>
                  </a:ext>
                </a:extLst>
              </a:tr>
              <a:tr h="617980">
                <a:tc>
                  <a:txBody>
                    <a:bodyPr/>
                    <a:lstStyle/>
                    <a:p>
                      <a:pPr marL="0" marR="0" lvl="0" indent="0" algn="l" defTabSz="1104047" rtl="0" eaLnBrk="1" fontAlgn="auto" latinLnBrk="0" hangingPunct="1">
                        <a:lnSpc>
                          <a:spcPct val="9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20000"/>
                        <a:buFontTx/>
                        <a:buNone/>
                        <a:tabLst>
                          <a:tab pos="447675" algn="l"/>
                        </a:tabLst>
                        <a:defRPr/>
                      </a:pPr>
                      <a:r>
                        <a:rPr lang="ru-RU" sz="1500" b="1" i="0" spc="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Тестирование на профессиональную </a:t>
                      </a:r>
                    </a:p>
                    <a:p>
                      <a:pPr marL="0" marR="0" lvl="0" indent="0" algn="l" defTabSz="1104047" rtl="0" eaLnBrk="1" fontAlgn="auto" latinLnBrk="0" hangingPunct="1">
                        <a:lnSpc>
                          <a:spcPct val="9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20000"/>
                        <a:buFontTx/>
                        <a:buNone/>
                        <a:tabLst>
                          <a:tab pos="447675" algn="l"/>
                        </a:tabLst>
                        <a:defRPr/>
                      </a:pPr>
                      <a:r>
                        <a:rPr lang="ru-RU" sz="1500" b="1" i="0" spc="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пригодность и медицинская комиссия</a:t>
                      </a:r>
                      <a:endParaRPr lang="ru-RU" sz="1500" b="1" i="0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4000" marR="7200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88183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1104047" rtl="0" eaLnBrk="1" fontAlgn="auto" latinLnBrk="0" hangingPunct="1">
                        <a:lnSpc>
                          <a:spcPct val="9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20000"/>
                        <a:buFontTx/>
                        <a:buNone/>
                        <a:tabLst>
                          <a:tab pos="447675" algn="l"/>
                        </a:tabLst>
                        <a:defRPr/>
                      </a:pPr>
                      <a:r>
                        <a:rPr lang="ru-RU" sz="1500" b="1" i="0" spc="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Прохождение проверочных мероприятий </a:t>
                      </a:r>
                      <a:endParaRPr lang="ru-RU" sz="1500" b="1" i="0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4000" marR="7200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75301289"/>
                  </a:ext>
                </a:extLst>
              </a:tr>
              <a:tr h="447292">
                <a:tc>
                  <a:txBody>
                    <a:bodyPr/>
                    <a:lstStyle/>
                    <a:p>
                      <a:pPr marL="0" marR="0" lvl="0" indent="0" algn="l" defTabSz="1104047" rtl="0" eaLnBrk="1" fontAlgn="auto" latinLnBrk="0" hangingPunct="1">
                        <a:lnSpc>
                          <a:spcPct val="9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20000"/>
                        <a:buFontTx/>
                        <a:buNone/>
                        <a:tabLst>
                          <a:tab pos="447675" algn="l"/>
                        </a:tabLst>
                        <a:defRPr/>
                      </a:pPr>
                      <a:r>
                        <a:rPr lang="ru-RU" sz="1500" b="1" i="0" spc="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Убытие в воинскую часть</a:t>
                      </a:r>
                    </a:p>
                    <a:p>
                      <a:pPr marL="0" marR="0" lvl="0" indent="0" algn="l" defTabSz="1104047" rtl="0" eaLnBrk="1" fontAlgn="auto" latinLnBrk="0" hangingPunct="1">
                        <a:lnSpc>
                          <a:spcPct val="9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20000"/>
                        <a:buFontTx/>
                        <a:buNone/>
                        <a:tabLst>
                          <a:tab pos="447675" algn="l"/>
                        </a:tabLst>
                        <a:defRPr/>
                      </a:pPr>
                      <a:r>
                        <a:rPr lang="ru-RU" sz="1500" b="1" i="0" spc="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предписанием от военного комиссариата</a:t>
                      </a:r>
                      <a:endParaRPr lang="ru-RU" sz="1500" b="1" i="0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4000" marR="7200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76948285"/>
                  </a:ext>
                </a:extLst>
              </a:tr>
              <a:tr h="476248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98000"/>
                        </a:lnSpc>
                        <a:spcBef>
                          <a:spcPts val="0"/>
                        </a:spcBef>
                        <a:buClr>
                          <a:srgbClr val="C00000"/>
                        </a:buClr>
                        <a:buSzPct val="120000"/>
                        <a:buFontTx/>
                        <a:buNone/>
                        <a:tabLst>
                          <a:tab pos="447675" algn="l"/>
                        </a:tabLst>
                      </a:pPr>
                      <a:r>
                        <a:rPr lang="ru-RU" sz="1500" b="1" i="0" spc="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Сдача нормативов</a:t>
                      </a:r>
                      <a:r>
                        <a:rPr lang="ru-RU" sz="1500" b="1" i="0" spc="0" baseline="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indent="0" algn="l">
                        <a:lnSpc>
                          <a:spcPct val="98000"/>
                        </a:lnSpc>
                        <a:spcBef>
                          <a:spcPts val="0"/>
                        </a:spcBef>
                        <a:buClr>
                          <a:srgbClr val="C00000"/>
                        </a:buClr>
                        <a:buSzPct val="120000"/>
                        <a:buFontTx/>
                        <a:buNone/>
                        <a:tabLst>
                          <a:tab pos="447675" algn="l"/>
                        </a:tabLst>
                      </a:pPr>
                      <a:r>
                        <a:rPr lang="ru-RU" sz="1500" b="1" i="0" spc="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физической подготовке,</a:t>
                      </a:r>
                      <a:r>
                        <a:rPr lang="ru-RU" sz="1500" b="1" i="0" spc="0" baseline="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прохождение аттестационной комиссии</a:t>
                      </a:r>
                      <a:endParaRPr lang="ru-RU" sz="1500" b="1" i="0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4000" marR="7200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968529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defTabSz="1104047" rtl="0" eaLnBrk="1" fontAlgn="auto" latinLnBrk="0" hangingPunct="1">
                        <a:lnSpc>
                          <a:spcPct val="9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20000"/>
                        <a:buFontTx/>
                        <a:buNone/>
                        <a:tabLst>
                          <a:tab pos="447675" algn="l"/>
                        </a:tabLst>
                        <a:defRPr/>
                      </a:pPr>
                      <a:r>
                        <a:rPr lang="ru-RU" sz="1500" b="1" i="0" spc="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Заключение контракта</a:t>
                      </a:r>
                      <a:endParaRPr lang="ru-RU" sz="1500" b="1" i="0" spc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4000" marR="7200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39066652"/>
                  </a:ext>
                </a:extLst>
              </a:tr>
              <a:tr h="972927">
                <a:tc>
                  <a:txBody>
                    <a:bodyPr/>
                    <a:lstStyle/>
                    <a:p>
                      <a:pPr algn="ctr"/>
                      <a:r>
                        <a:rPr lang="ru-RU" sz="1500" b="1" i="0" kern="120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КОНТРАКТ ЗАКЛЮЧАЕТСЯ </a:t>
                      </a:r>
                    </a:p>
                    <a:p>
                      <a:pPr algn="ctr"/>
                      <a:r>
                        <a:rPr lang="ru-RU" sz="1500" b="1" i="0" kern="120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3 ГОДА, 5 ЛЕТ И ДО НАСТУПЛЕНИЯ ПРЕДЕЛЬНОГО ВОЗРАСТА</a:t>
                      </a:r>
                      <a:endParaRPr lang="ru-RU" sz="1500" b="1" i="0" kern="1200" spc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4241856"/>
                  </a:ext>
                </a:extLst>
              </a:tr>
            </a:tbl>
          </a:graphicData>
        </a:graphic>
      </p:graphicFrame>
      <p:pic>
        <p:nvPicPr>
          <p:cNvPr id="71" name="Picture 4" descr="https://nectarcloud.co.uk/wp-content/uploads/2022/02/pay-3695299_1920-1536x1086.png"/>
          <p:cNvPicPr>
            <a:picLocks noChangeAspect="1" noChangeArrowheads="1"/>
          </p:cNvPicPr>
          <p:nvPr/>
        </p:nvPicPr>
        <p:blipFill rotWithShape="1">
          <a:blip r:embed="rId2" cstate="email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7338" y="1360010"/>
            <a:ext cx="223520" cy="47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4" descr="https://nectarcloud.co.uk/wp-content/uploads/2022/02/pay-3695299_1920-1536x1086.png"/>
          <p:cNvPicPr>
            <a:picLocks noChangeAspect="1" noChangeArrowheads="1"/>
          </p:cNvPicPr>
          <p:nvPr/>
        </p:nvPicPr>
        <p:blipFill rotWithShape="1">
          <a:blip r:embed="rId3" cstate="email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91778" y="2393320"/>
            <a:ext cx="274320" cy="37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4" descr="https://nectarcloud.co.uk/wp-content/uploads/2022/02/pay-3695299_1920-1536x1086.png"/>
          <p:cNvPicPr>
            <a:picLocks noChangeAspect="1" noChangeArrowheads="1"/>
          </p:cNvPicPr>
          <p:nvPr/>
        </p:nvPicPr>
        <p:blipFill rotWithShape="1">
          <a:blip r:embed="rId4" cstate="email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03626" y="3172438"/>
            <a:ext cx="263834" cy="37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4" descr="https://nectarcloud.co.uk/wp-content/uploads/2022/02/pay-3695299_1920-1536x1086.png"/>
          <p:cNvPicPr>
            <a:picLocks noChangeAspect="1" noChangeArrowheads="1"/>
          </p:cNvPicPr>
          <p:nvPr/>
        </p:nvPicPr>
        <p:blipFill rotWithShape="1">
          <a:blip r:embed="rId5" cstate="email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00995" y="4719199"/>
            <a:ext cx="276788" cy="37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4" descr="https://nectarcloud.co.uk/wp-content/uploads/2022/02/pay-3695299_1920-1536x1086.png"/>
          <p:cNvPicPr>
            <a:picLocks noChangeAspect="1" noChangeArrowheads="1"/>
          </p:cNvPicPr>
          <p:nvPr/>
        </p:nvPicPr>
        <p:blipFill rotWithShape="1">
          <a:blip r:embed="rId6" cstate="email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72983" y="3804470"/>
            <a:ext cx="304800" cy="414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Прямоугольник 84"/>
          <p:cNvSpPr/>
          <p:nvPr/>
        </p:nvSpPr>
        <p:spPr>
          <a:xfrm>
            <a:off x="8027262" y="6760351"/>
            <a:ext cx="3672000" cy="1354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2200" b="1" spc="130" dirty="0">
                <a:ln w="12700">
                  <a:solidFill>
                    <a:srgbClr val="002060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ЗАКЛЮЧАЙ КОНТРАКТ</a:t>
            </a:r>
          </a:p>
          <a:p>
            <a:pPr algn="ctr"/>
            <a:r>
              <a:rPr lang="ru-RU" sz="2200" b="1" spc="130" dirty="0">
                <a:ln w="12700">
                  <a:solidFill>
                    <a:srgbClr val="002060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 ПРЕБЫВАНИИ </a:t>
            </a:r>
          </a:p>
          <a:p>
            <a:pPr algn="ctr"/>
            <a:r>
              <a:rPr lang="ru-RU" sz="2200" b="1" spc="130" dirty="0">
                <a:ln w="12700">
                  <a:solidFill>
                    <a:srgbClr val="002060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 РЕЗЕРВЕ</a:t>
            </a:r>
          </a:p>
        </p:txBody>
      </p:sp>
      <p:sp>
        <p:nvSpPr>
          <p:cNvPr id="88" name="Прямоугольник 87"/>
          <p:cNvSpPr/>
          <p:nvPr/>
        </p:nvSpPr>
        <p:spPr>
          <a:xfrm>
            <a:off x="9709227" y="76514"/>
            <a:ext cx="2271298" cy="163121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500" b="1" spc="300" dirty="0" smtClean="0">
                <a:ln w="50800"/>
                <a:solidFill>
                  <a:srgbClr val="D3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Courier New" panose="02070309020205020404" pitchFamily="49" charset="0"/>
              </a:rPr>
              <a:t>Б</a:t>
            </a:r>
            <a:r>
              <a:rPr lang="ru-RU" sz="2000" b="1" spc="300" dirty="0" smtClean="0">
                <a:ln w="50800"/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Courier New" panose="02070309020205020404" pitchFamily="49" charset="0"/>
              </a:rPr>
              <a:t>оевой</a:t>
            </a:r>
          </a:p>
          <a:p>
            <a:r>
              <a:rPr lang="ru-RU" sz="2500" b="1" spc="300" dirty="0" smtClean="0">
                <a:ln w="50800"/>
                <a:solidFill>
                  <a:srgbClr val="D3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Courier New" panose="02070309020205020404" pitchFamily="49" charset="0"/>
              </a:rPr>
              <a:t>А</a:t>
            </a:r>
            <a:r>
              <a:rPr lang="ru-RU" sz="2000" b="1" spc="300" dirty="0">
                <a:ln w="50800"/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Courier New" panose="02070309020205020404" pitchFamily="49" charset="0"/>
              </a:rPr>
              <a:t>рмейский</a:t>
            </a:r>
            <a:r>
              <a:rPr lang="ru-RU" sz="2000" b="1" spc="300" dirty="0" smtClean="0">
                <a:ln w="50800"/>
                <a:solidFill>
                  <a:srgbClr val="D3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Courier New" panose="02070309020205020404" pitchFamily="49" charset="0"/>
              </a:rPr>
              <a:t> </a:t>
            </a:r>
          </a:p>
          <a:p>
            <a:r>
              <a:rPr lang="ru-RU" sz="2500" b="1" spc="300" dirty="0" smtClean="0">
                <a:ln w="50800"/>
                <a:solidFill>
                  <a:srgbClr val="D3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Courier New" panose="02070309020205020404" pitchFamily="49" charset="0"/>
              </a:rPr>
              <a:t>Р</a:t>
            </a:r>
            <a:r>
              <a:rPr lang="ru-RU" sz="2000" b="1" spc="300" dirty="0">
                <a:ln w="50800"/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Courier New" panose="02070309020205020404" pitchFamily="49" charset="0"/>
              </a:rPr>
              <a:t>езерв</a:t>
            </a:r>
          </a:p>
          <a:p>
            <a:r>
              <a:rPr lang="ru-RU" sz="2500" b="1" spc="300" dirty="0" smtClean="0">
                <a:ln w="50800"/>
                <a:solidFill>
                  <a:srgbClr val="D3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Courier New" panose="02070309020205020404" pitchFamily="49" charset="0"/>
              </a:rPr>
              <a:t>С</a:t>
            </a:r>
            <a:r>
              <a:rPr lang="ru-RU" sz="2000" b="1" spc="300" dirty="0">
                <a:ln w="50800"/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Courier New" panose="02070309020205020404" pitchFamily="49" charset="0"/>
              </a:rPr>
              <a:t>траны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8344573" y="4543958"/>
            <a:ext cx="3672000" cy="1597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ru-RU" sz="3200" b="1" dirty="0" smtClean="0">
                <a:ln w="12700">
                  <a:solidFill>
                    <a:srgbClr val="002060"/>
                  </a:solidFill>
                </a:ln>
                <a:solidFill>
                  <a:srgbClr val="D30000"/>
                </a:solidFill>
                <a:latin typeface="Arial Black" panose="020B0A04020102020204" pitchFamily="34" charset="0"/>
              </a:rPr>
              <a:t>ТВОЙ ПРАВИЛЬНЫЙ ВЫБОР</a:t>
            </a:r>
          </a:p>
        </p:txBody>
      </p:sp>
      <p:pic>
        <p:nvPicPr>
          <p:cNvPr id="1060" name="Picture 36" descr="https://kherson.life/wp-content/uploads/2022/06/rosgvardiya-2-1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5693" y="2080952"/>
            <a:ext cx="3960000" cy="2231468"/>
          </a:xfrm>
          <a:prstGeom prst="flowChartAlternateProcess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https://nklk.ru/dll_image/6606.png"/>
          <p:cNvPicPr>
            <a:picLocks noChangeAspect="1" noChangeArrowheads="1"/>
          </p:cNvPicPr>
          <p:nvPr/>
        </p:nvPicPr>
        <p:blipFill>
          <a:blip r:embed="rId8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50437" y="121801"/>
            <a:ext cx="1440000" cy="1440000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https://bogatyr.club/uploads/posts/2023-03/1678227575_bogatyr-club-p-krasivie-tsifri-foni-vkontakte-74.png"/>
          <p:cNvPicPr>
            <a:picLocks noChangeAspect="1" noChangeArrowheads="1"/>
          </p:cNvPicPr>
          <p:nvPr/>
        </p:nvPicPr>
        <p:blipFill rotWithShape="1">
          <a:blip r:embed="rId9" cstate="email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81618" y="5447603"/>
            <a:ext cx="335280" cy="436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Прямоугольник 41"/>
          <p:cNvSpPr/>
          <p:nvPr/>
        </p:nvSpPr>
        <p:spPr>
          <a:xfrm>
            <a:off x="3844219" y="7210495"/>
            <a:ext cx="4190824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2200" b="1" dirty="0" smtClean="0">
                <a:ln w="12700">
                  <a:solidFill>
                    <a:srgbClr val="002060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ДОСТОЙНЫЙ ВЫБОР </a:t>
            </a:r>
            <a:endParaRPr lang="ru-RU" sz="2200" b="1" dirty="0">
              <a:ln w="12700">
                <a:solidFill>
                  <a:srgbClr val="002060"/>
                </a:solidFill>
              </a:ln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200" b="1" dirty="0">
                <a:ln w="12700">
                  <a:solidFill>
                    <a:srgbClr val="002060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ПАТРИОТА РОССИИ</a:t>
            </a:r>
            <a:r>
              <a:rPr lang="ru-RU" sz="2200" b="1" dirty="0" smtClean="0">
                <a:ln w="12700">
                  <a:solidFill>
                    <a:srgbClr val="002060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!</a:t>
            </a:r>
            <a:endParaRPr lang="ru-RU" sz="2200" b="1" dirty="0">
              <a:ln w="12700">
                <a:solidFill>
                  <a:srgbClr val="002060"/>
                </a:solidFill>
              </a:ln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070" name="Picture 46" descr="https://pngshare.com/wp-content/uploads/2021/06/Marine-Soldier-Silhouette-2-1536x1024.png"/>
          <p:cNvPicPr>
            <a:picLocks noChangeAspect="1" noChangeArrowheads="1"/>
          </p:cNvPicPr>
          <p:nvPr/>
        </p:nvPicPr>
        <p:blipFill rotWithShape="1">
          <a:blip r:embed="rId10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0280" y="6984460"/>
            <a:ext cx="3240000" cy="167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s://papik.pro/uploads/posts/2023-02/1675760931_papik-pro-p-soldat-rf-risunok-14.jpg"/>
          <p:cNvPicPr>
            <a:picLocks noChangeAspect="1" noChangeArrowheads="1"/>
          </p:cNvPicPr>
          <p:nvPr/>
        </p:nvPicPr>
        <p:blipFill rotWithShape="1">
          <a:blip r:embed="rId12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609" b="98551" l="942" r="99435">
                        <a14:backgroundMark x1="61770" y1="59710" x2="61770" y2="59710"/>
                        <a14:backgroundMark x1="62335" y1="65797" x2="62335" y2="65797"/>
                        <a14:backgroundMark x1="63465" y1="66377" x2="63465" y2="66377"/>
                        <a14:backgroundMark x1="60452" y1="43478" x2="60452" y2="43478"/>
                        <a14:backgroundMark x1="60452" y1="43478" x2="60452" y2="43478"/>
                        <a14:backgroundMark x1="92655" y1="24058" x2="92655" y2="240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flipH="1">
            <a:off x="3957320" y="1706831"/>
            <a:ext cx="3793749" cy="4929416"/>
          </a:xfrm>
          <a:prstGeom prst="rect">
            <a:avLst/>
          </a:prstGeom>
          <a:noFill/>
          <a:effectLst>
            <a:glow rad="38100">
              <a:schemeClr val="accent6">
                <a:lumMod val="60000"/>
                <a:lumOff val="40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825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 flipV="1">
            <a:off x="0" y="6544197"/>
            <a:ext cx="11880000" cy="173620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2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0" y="0"/>
            <a:ext cx="11880000" cy="173620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2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180000" y="406300"/>
            <a:ext cx="3600000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2700" b="1" dirty="0" smtClean="0">
                <a:ln w="12700">
                  <a:solidFill>
                    <a:srgbClr val="FF0000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ДЕНЕЖНОЕ СОДЕРЖАНИЕ</a:t>
            </a:r>
            <a:endParaRPr lang="ru-RU" sz="2700" b="1" i="1" spc="-30" dirty="0" smtClean="0">
              <a:ln w="12700">
                <a:solidFill>
                  <a:srgbClr val="FF0000"/>
                </a:solidFill>
              </a:ln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131359"/>
              </p:ext>
            </p:extLst>
          </p:nvPr>
        </p:nvGraphicFramePr>
        <p:xfrm>
          <a:off x="180000" y="1584000"/>
          <a:ext cx="3600000" cy="2610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="" xmlns:a16="http://schemas.microsoft.com/office/drawing/2014/main" val="2125820950"/>
                    </a:ext>
                  </a:extLst>
                </a:gridCol>
              </a:tblGrid>
              <a:tr h="961200">
                <a:tc>
                  <a:txBody>
                    <a:bodyPr/>
                    <a:lstStyle/>
                    <a:p>
                      <a:pPr algn="ctr"/>
                      <a:r>
                        <a:rPr lang="ru-RU" sz="1900" b="1" i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yriadPro-Bold"/>
                        </a:rPr>
                        <a:t>ЗА ПРЕБЫВАНИЕ </a:t>
                      </a:r>
                    </a:p>
                    <a:p>
                      <a:pPr algn="ctr"/>
                      <a:r>
                        <a:rPr lang="ru-RU" sz="1900" b="1" i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yriadPro-Bold"/>
                        </a:rPr>
                        <a:t>В РЕЗЕРВЕ </a:t>
                      </a:r>
                    </a:p>
                    <a:p>
                      <a:pPr algn="ctr"/>
                      <a:r>
                        <a:rPr lang="ru-RU" sz="1800" b="1" i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yriadPro-Bold"/>
                        </a:rPr>
                        <a:t>(ежемесячно, кроме периодов участия в военных сборах)</a:t>
                      </a:r>
                      <a:endParaRPr lang="ru-RU" sz="1800" i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36000" marR="3600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79395819"/>
                  </a:ext>
                </a:extLst>
              </a:tr>
              <a:tr h="11726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750" b="1" i="0" spc="-3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Courier New" panose="02070309020205020404" pitchFamily="49" charset="0"/>
                        </a:rPr>
                        <a:t>рядовой: от</a:t>
                      </a:r>
                      <a:r>
                        <a:rPr lang="ru-RU" sz="1750" b="1" i="0" spc="-30" baseline="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ru-RU" sz="1750" b="1" i="0" spc="-30" dirty="0" smtClean="0">
                          <a:ln w="50800"/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2 700 </a:t>
                      </a:r>
                      <a:r>
                        <a:rPr lang="ru-RU" sz="1750" b="1" i="0" kern="1200" spc="-3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Courier New" panose="02070309020205020404" pitchFamily="49" charset="0"/>
                        </a:rPr>
                        <a:t>до</a:t>
                      </a:r>
                      <a:r>
                        <a:rPr lang="ru-RU" sz="1750" b="1" i="0" spc="-3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750" b="1" i="0" spc="-30" dirty="0" smtClean="0">
                          <a:ln w="50800"/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3 200</a:t>
                      </a:r>
                      <a:r>
                        <a:rPr lang="ru-RU" sz="1750" b="1" i="0" spc="-3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руб.</a:t>
                      </a:r>
                      <a:endParaRPr lang="ru-RU" sz="1750" b="1" i="0" spc="-30" dirty="0" smtClean="0">
                        <a:ln w="50800"/>
                        <a:solidFill>
                          <a:schemeClr val="bg2">
                            <a:lumMod val="1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Courier New" panose="02070309020205020404" pitchFamily="49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750" b="1" i="0" spc="-3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Courier New" panose="02070309020205020404" pitchFamily="49" charset="0"/>
                        </a:rPr>
                        <a:t>сержант: от </a:t>
                      </a:r>
                      <a:r>
                        <a:rPr lang="ru-RU" sz="1750" b="1" i="0" spc="-30" dirty="0" smtClean="0">
                          <a:ln w="50800"/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3 300</a:t>
                      </a:r>
                      <a:r>
                        <a:rPr lang="ru-RU" sz="1750" b="1" i="0" spc="-3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 </a:t>
                      </a:r>
                      <a:r>
                        <a:rPr lang="ru-RU" sz="1750" b="1" i="0" spc="-30" dirty="0" smtClean="0">
                          <a:ln w="50800"/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4 500</a:t>
                      </a:r>
                      <a:r>
                        <a:rPr lang="ru-RU" sz="1750" b="1" i="0" spc="-3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руб.</a:t>
                      </a:r>
                      <a:endParaRPr lang="ru-RU" sz="1750" b="1" i="0" spc="-30" dirty="0" smtClean="0">
                        <a:ln w="50800"/>
                        <a:solidFill>
                          <a:schemeClr val="bg2">
                            <a:lumMod val="1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Courier New" panose="02070309020205020404" pitchFamily="49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750" b="1" i="0" spc="-3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Courier New" panose="02070309020205020404" pitchFamily="49" charset="0"/>
                        </a:rPr>
                        <a:t>офицер:</a:t>
                      </a:r>
                      <a:r>
                        <a:rPr lang="ru-RU" sz="1750" b="1" i="0" spc="-30" baseline="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Courier New" panose="02070309020205020404" pitchFamily="49" charset="0"/>
                        </a:rPr>
                        <a:t>  от </a:t>
                      </a:r>
                      <a:r>
                        <a:rPr lang="ru-RU" sz="1750" b="1" i="0" spc="-30" baseline="0" dirty="0" smtClean="0">
                          <a:ln w="50800"/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5 0</a:t>
                      </a:r>
                      <a:r>
                        <a:rPr lang="ru-RU" sz="1750" b="1" i="0" spc="-30" dirty="0" smtClean="0">
                          <a:ln w="50800"/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  <a:r>
                        <a:rPr lang="ru-RU" sz="1750" b="1" i="0" spc="-3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 </a:t>
                      </a:r>
                      <a:r>
                        <a:rPr lang="ru-RU" sz="1750" b="1" i="0" spc="-30" dirty="0" smtClean="0">
                          <a:ln w="50800"/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6 300</a:t>
                      </a:r>
                      <a:r>
                        <a:rPr lang="ru-RU" sz="1750" b="1" i="0" spc="-3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руб</a:t>
                      </a:r>
                      <a:r>
                        <a:rPr lang="ru-RU" sz="1800" b="1" i="0" spc="-3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8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8000" marR="36000" marT="72000" marB="10800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9685291"/>
                  </a:ext>
                </a:extLst>
              </a:tr>
            </a:tbl>
          </a:graphicData>
        </a:graphic>
      </p:graphicFrame>
      <p:sp>
        <p:nvSpPr>
          <p:cNvPr id="54" name="Прямоугольник 53"/>
          <p:cNvSpPr/>
          <p:nvPr/>
        </p:nvSpPr>
        <p:spPr>
          <a:xfrm>
            <a:off x="4114141" y="406300"/>
            <a:ext cx="3600000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2700" b="1" dirty="0" smtClean="0">
                <a:ln w="12700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ЛЬГОТЫ </a:t>
            </a:r>
          </a:p>
          <a:p>
            <a:pPr algn="ctr"/>
            <a:r>
              <a:rPr lang="ru-RU" sz="2700" b="1" dirty="0" smtClean="0">
                <a:ln w="12700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ГАРАНТИИ</a:t>
            </a:r>
            <a:endParaRPr lang="ru-RU" sz="2700" b="1" dirty="0">
              <a:ln w="12700">
                <a:solidFill>
                  <a:schemeClr val="accent2">
                    <a:lumMod val="75000"/>
                  </a:schemeClr>
                </a:solidFill>
              </a:ln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3" name="Таблица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700809"/>
              </p:ext>
            </p:extLst>
          </p:nvPr>
        </p:nvGraphicFramePr>
        <p:xfrm>
          <a:off x="4142651" y="1584000"/>
          <a:ext cx="3600000" cy="513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="" xmlns:a16="http://schemas.microsoft.com/office/drawing/2014/main" val="2125820950"/>
                    </a:ext>
                  </a:extLst>
                </a:gridCol>
              </a:tblGrid>
              <a:tr h="118225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98000"/>
                        </a:lnSpc>
                        <a:spcAft>
                          <a:spcPts val="300"/>
                        </a:spcAft>
                        <a:buClr>
                          <a:srgbClr val="C00000"/>
                        </a:buClr>
                        <a:buSzPct val="120000"/>
                        <a:buFontTx/>
                        <a:buNone/>
                        <a:tabLst>
                          <a:tab pos="447675" algn="l"/>
                        </a:tabLst>
                      </a:pPr>
                      <a:r>
                        <a:rPr lang="ru-RU" sz="1700" b="1" i="0" kern="1200" spc="-30" dirty="0" smtClean="0">
                          <a:ln w="50800"/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СОХРАНЕНИЕ</a:t>
                      </a:r>
                    </a:p>
                    <a:p>
                      <a:pPr marL="0" indent="0" algn="ctr">
                        <a:lnSpc>
                          <a:spcPct val="98000"/>
                        </a:lnSpc>
                        <a:buClr>
                          <a:srgbClr val="C00000"/>
                        </a:buClr>
                        <a:buSzPct val="120000"/>
                        <a:buFontTx/>
                        <a:buNone/>
                        <a:tabLst>
                          <a:tab pos="447675" algn="l"/>
                        </a:tabLst>
                      </a:pPr>
                      <a:r>
                        <a:rPr lang="ru-RU" sz="1500" b="1" i="0" spc="-3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рабочего места и средней заработной платы на период участия в военных сборах (тренировочных занятиях)</a:t>
                      </a:r>
                    </a:p>
                  </a:txBody>
                  <a:tcPr marL="36000" marR="54000"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86667659"/>
                  </a:ext>
                </a:extLst>
              </a:tr>
              <a:tr h="1732245">
                <a:tc>
                  <a:txBody>
                    <a:bodyPr/>
                    <a:lstStyle/>
                    <a:p>
                      <a:pPr marL="0" marR="0" lvl="0" indent="0" algn="ctr" defTabSz="1104047" rtl="0" eaLnBrk="1" fontAlgn="auto" latinLnBrk="0" hangingPunct="1">
                        <a:lnSpc>
                          <a:spcPct val="98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C00000"/>
                        </a:buClr>
                        <a:buSzPct val="120000"/>
                        <a:buFontTx/>
                        <a:buNone/>
                        <a:tabLst>
                          <a:tab pos="447675" algn="l"/>
                        </a:tabLst>
                        <a:defRPr/>
                      </a:pPr>
                      <a:r>
                        <a:rPr lang="ru-RU" sz="1700" b="1" i="0" kern="1200" spc="-30" dirty="0" smtClean="0">
                          <a:ln w="50800"/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ОБЕСПЕЧЕНИЕ</a:t>
                      </a:r>
                      <a:endParaRPr lang="ru-RU" sz="1700" b="1" i="0" spc="-30" dirty="0" smtClean="0">
                        <a:ln w="50800"/>
                        <a:solidFill>
                          <a:schemeClr val="bg2">
                            <a:lumMod val="1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104047" rtl="0" eaLnBrk="1" fontAlgn="auto" latinLnBrk="0" hangingPunct="1">
                        <a:lnSpc>
                          <a:spcPct val="9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20000"/>
                        <a:buFontTx/>
                        <a:buNone/>
                        <a:tabLst>
                          <a:tab pos="447675" algn="l"/>
                        </a:tabLst>
                        <a:defRPr/>
                      </a:pPr>
                      <a:r>
                        <a:rPr lang="ru-RU" sz="1500" b="1" i="0" spc="-3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обмундированием на весь период </a:t>
                      </a:r>
                    </a:p>
                    <a:p>
                      <a:pPr marL="0" marR="0" lvl="0" indent="0" algn="ctr" defTabSz="1104047" rtl="0" eaLnBrk="1" fontAlgn="auto" latinLnBrk="0" hangingPunct="1">
                        <a:lnSpc>
                          <a:spcPct val="98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C00000"/>
                        </a:buClr>
                        <a:buSzPct val="120000"/>
                        <a:buFontTx/>
                        <a:buNone/>
                        <a:tabLst>
                          <a:tab pos="447675" algn="l"/>
                        </a:tabLst>
                        <a:defRPr/>
                      </a:pPr>
                      <a:r>
                        <a:rPr lang="ru-RU" sz="1500" b="1" i="0" spc="-3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пребывания в резерве;</a:t>
                      </a:r>
                    </a:p>
                    <a:p>
                      <a:pPr marL="0" marR="0" lvl="0" indent="0" algn="ctr" defTabSz="1104047" rtl="0" eaLnBrk="1" fontAlgn="auto" latinLnBrk="0" hangingPunct="1">
                        <a:lnSpc>
                          <a:spcPct val="9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20000"/>
                        <a:buFontTx/>
                        <a:buNone/>
                        <a:tabLst>
                          <a:tab pos="447675" algn="l"/>
                        </a:tabLst>
                        <a:defRPr/>
                      </a:pPr>
                      <a:r>
                        <a:rPr lang="ru-RU" sz="1500" b="1" i="0" spc="-3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трехразовым питанием, </a:t>
                      </a:r>
                    </a:p>
                    <a:p>
                      <a:pPr marL="0" marR="0" lvl="0" indent="0" algn="ctr" defTabSz="1104047" rtl="0" eaLnBrk="1" fontAlgn="auto" latinLnBrk="0" hangingPunct="1">
                        <a:lnSpc>
                          <a:spcPct val="9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20000"/>
                        <a:buFontTx/>
                        <a:buNone/>
                        <a:tabLst>
                          <a:tab pos="447675" algn="l"/>
                        </a:tabLst>
                        <a:defRPr/>
                      </a:pPr>
                      <a:r>
                        <a:rPr lang="ru-RU" sz="1500" b="1" i="0" spc="-3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врачебной помощью</a:t>
                      </a:r>
                      <a:r>
                        <a:rPr lang="ru-RU" sz="1500" b="1" i="0" spc="-30" baseline="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</a:t>
                      </a:r>
                      <a:r>
                        <a:rPr lang="ru-RU" sz="1500" b="1" i="0" spc="-3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лекарствами </a:t>
                      </a:r>
                    </a:p>
                    <a:p>
                      <a:pPr marL="0" marR="0" lvl="0" indent="0" algn="ctr" defTabSz="1104047" rtl="0" eaLnBrk="1" fontAlgn="auto" latinLnBrk="0" hangingPunct="1">
                        <a:lnSpc>
                          <a:spcPct val="9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20000"/>
                        <a:buFontTx/>
                        <a:buNone/>
                        <a:tabLst>
                          <a:tab pos="447675" algn="l"/>
                        </a:tabLst>
                        <a:defRPr/>
                      </a:pPr>
                      <a:r>
                        <a:rPr lang="ru-RU" sz="1500" b="1" i="0" spc="-3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период </a:t>
                      </a:r>
                      <a:r>
                        <a:rPr lang="ru-RU" sz="1500" b="1" i="0" spc="-30" dirty="0" err="1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сборовых</a:t>
                      </a:r>
                      <a:r>
                        <a:rPr lang="ru-RU" sz="1500" b="1" i="0" spc="-3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мероприятий</a:t>
                      </a:r>
                    </a:p>
                  </a:txBody>
                  <a:tcPr marL="36000" marR="54000"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8818359"/>
                  </a:ext>
                </a:extLst>
              </a:tr>
              <a:tr h="1285278">
                <a:tc>
                  <a:txBody>
                    <a:bodyPr/>
                    <a:lstStyle/>
                    <a:p>
                      <a:pPr marL="0" marR="0" lvl="0" indent="0" algn="ctr" defTabSz="1104047" rtl="0" eaLnBrk="1" fontAlgn="auto" latinLnBrk="0" hangingPunct="1">
                        <a:lnSpc>
                          <a:spcPct val="98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C00000"/>
                        </a:buClr>
                        <a:buSzPct val="120000"/>
                        <a:buFontTx/>
                        <a:buNone/>
                        <a:tabLst>
                          <a:tab pos="447675" algn="l"/>
                        </a:tabLst>
                        <a:defRPr/>
                      </a:pPr>
                      <a:r>
                        <a:rPr lang="ru-RU" sz="1700" b="1" i="0" kern="1200" spc="-30" dirty="0" smtClean="0">
                          <a:ln w="50800"/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СТРАХОВАНИЕ</a:t>
                      </a:r>
                    </a:p>
                    <a:p>
                      <a:pPr marL="0" marR="0" lvl="0" indent="0" algn="ctr" defTabSz="1104047" rtl="0" eaLnBrk="1" fontAlgn="auto" latinLnBrk="0" hangingPunct="1">
                        <a:lnSpc>
                          <a:spcPct val="9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20000"/>
                        <a:buFontTx/>
                        <a:buNone/>
                        <a:tabLst>
                          <a:tab pos="447675" algn="l"/>
                        </a:tabLst>
                        <a:defRPr/>
                      </a:pPr>
                      <a:r>
                        <a:rPr lang="ru-RU" sz="1500" b="1" i="0" spc="-40" baseline="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жизни и здоровья за счет средств федерального бюджета </a:t>
                      </a:r>
                    </a:p>
                    <a:p>
                      <a:pPr marL="0" marR="0" lvl="0" indent="0" algn="ctr" defTabSz="1104047" rtl="0" eaLnBrk="1" fontAlgn="auto" latinLnBrk="0" hangingPunct="1">
                        <a:lnSpc>
                          <a:spcPct val="9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20000"/>
                        <a:buFontTx/>
                        <a:buNone/>
                        <a:tabLst>
                          <a:tab pos="447675" algn="l"/>
                        </a:tabLst>
                        <a:defRPr/>
                      </a:pPr>
                      <a:r>
                        <a:rPr lang="ru-RU" sz="1500" b="1" i="0" spc="-40" baseline="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 исполнении обязанностей военной службы</a:t>
                      </a:r>
                    </a:p>
                  </a:txBody>
                  <a:tcPr marL="36000" marR="54000"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75301289"/>
                  </a:ext>
                </a:extLst>
              </a:tr>
              <a:tr h="930221">
                <a:tc>
                  <a:txBody>
                    <a:bodyPr/>
                    <a:lstStyle/>
                    <a:p>
                      <a:pPr marL="0" marR="0" lvl="0" indent="0" algn="ctr" defTabSz="1104047" rtl="0" eaLnBrk="1" fontAlgn="auto" latinLnBrk="0" hangingPunct="1">
                        <a:lnSpc>
                          <a:spcPct val="98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C00000"/>
                        </a:buClr>
                        <a:buSzPct val="120000"/>
                        <a:buFontTx/>
                        <a:buNone/>
                        <a:tabLst>
                          <a:tab pos="447675" algn="l"/>
                        </a:tabLst>
                        <a:defRPr/>
                      </a:pPr>
                      <a:r>
                        <a:rPr lang="ru-RU" sz="1700" b="1" i="0" kern="1200" spc="-30" dirty="0" smtClean="0">
                          <a:ln w="50800"/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БЕСПЛАТНЫЙ ПРОЕЗД</a:t>
                      </a:r>
                    </a:p>
                    <a:p>
                      <a:pPr marL="0" marR="0" lvl="0" indent="0" algn="ctr" defTabSz="1104047" rtl="0" eaLnBrk="1" fontAlgn="auto" latinLnBrk="0" hangingPunct="1">
                        <a:lnSpc>
                          <a:spcPct val="9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20000"/>
                        <a:buFontTx/>
                        <a:buNone/>
                        <a:tabLst>
                          <a:tab pos="447675" algn="l"/>
                        </a:tabLst>
                        <a:defRPr/>
                      </a:pPr>
                      <a:r>
                        <a:rPr lang="ru-RU" sz="1500" b="1" i="0" spc="-3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 месту проведения </a:t>
                      </a:r>
                    </a:p>
                    <a:p>
                      <a:pPr marL="0" marR="0" lvl="0" indent="0" algn="ctr" defTabSz="1104047" rtl="0" eaLnBrk="1" fontAlgn="auto" latinLnBrk="0" hangingPunct="1">
                        <a:lnSpc>
                          <a:spcPct val="9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20000"/>
                        <a:buFontTx/>
                        <a:buNone/>
                        <a:tabLst>
                          <a:tab pos="447675" algn="l"/>
                        </a:tabLst>
                        <a:defRPr/>
                      </a:pPr>
                      <a:r>
                        <a:rPr lang="ru-RU" sz="1500" b="1" i="0" spc="-3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военных сборов и обратно</a:t>
                      </a:r>
                    </a:p>
                  </a:txBody>
                  <a:tcPr marL="36000" marR="54000"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76948285"/>
                  </a:ext>
                </a:extLst>
              </a:tr>
            </a:tbl>
          </a:graphicData>
        </a:graphic>
      </p:graphicFrame>
      <p:pic>
        <p:nvPicPr>
          <p:cNvPr id="4118" name="Picture 22" descr="https://pngshare.com/wp-content/uploads/2021/06/Soldier-Silhouette-Transparent-18-1024x398.png"/>
          <p:cNvPicPr>
            <a:picLocks noChangeAspect="1" noChangeArrowheads="1"/>
          </p:cNvPicPr>
          <p:nvPr/>
        </p:nvPicPr>
        <p:blipFill rotWithShape="1">
          <a:blip r:embed="rId2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267"/>
          <a:stretch/>
        </p:blipFill>
        <p:spPr bwMode="auto">
          <a:xfrm flipH="1">
            <a:off x="3843293" y="6852765"/>
            <a:ext cx="4529962" cy="1422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219668"/>
              </p:ext>
            </p:extLst>
          </p:nvPr>
        </p:nvGraphicFramePr>
        <p:xfrm>
          <a:off x="180000" y="4431557"/>
          <a:ext cx="3600000" cy="2326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="" xmlns:a16="http://schemas.microsoft.com/office/drawing/2014/main" val="2125820950"/>
                    </a:ext>
                  </a:extLst>
                </a:gridCol>
              </a:tblGrid>
              <a:tr h="946197">
                <a:tc>
                  <a:txBody>
                    <a:bodyPr/>
                    <a:lstStyle/>
                    <a:p>
                      <a:pPr algn="ctr"/>
                      <a:r>
                        <a:rPr lang="ru-RU" sz="1900" b="1" i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yriadPro-Bold"/>
                        </a:rPr>
                        <a:t>ЗА УЧАСТИЕ </a:t>
                      </a:r>
                    </a:p>
                    <a:p>
                      <a:pPr algn="ctr"/>
                      <a:r>
                        <a:rPr lang="ru-RU" sz="1900" b="1" i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yriadPro-Bold"/>
                        </a:rPr>
                        <a:t>В ВОЕННЫХ СБОРАХ</a:t>
                      </a:r>
                    </a:p>
                    <a:p>
                      <a:pPr algn="ctr"/>
                      <a:r>
                        <a:rPr lang="ru-RU" sz="1800" b="1" i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yriadPro-Bold"/>
                        </a:rPr>
                        <a:t>(в зависимости от должности)</a:t>
                      </a:r>
                      <a:endParaRPr lang="ru-RU" sz="1800" i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36000" marR="3600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79395819"/>
                  </a:ext>
                </a:extLst>
              </a:tr>
              <a:tr h="13326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750" b="1" i="0" spc="-4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Courier New" panose="02070309020205020404" pitchFamily="49" charset="0"/>
                        </a:rPr>
                        <a:t>рядовой:</a:t>
                      </a:r>
                      <a:r>
                        <a:rPr lang="ru-RU" sz="1750" b="1" i="0" spc="-4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от </a:t>
                      </a:r>
                      <a:r>
                        <a:rPr lang="ru-RU" sz="1750" b="1" i="0" spc="-40" dirty="0" smtClean="0">
                          <a:ln w="50800"/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</a:t>
                      </a:r>
                      <a:r>
                        <a:rPr lang="ru-RU" sz="1750" b="1" i="0" kern="1200" spc="-40" dirty="0" smtClean="0">
                          <a:ln w="50800"/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500</a:t>
                      </a:r>
                      <a:r>
                        <a:rPr lang="ru-RU" sz="1750" b="1" i="0" spc="-4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 </a:t>
                      </a:r>
                      <a:r>
                        <a:rPr lang="ru-RU" sz="1750" b="1" i="0" spc="-40" dirty="0" smtClean="0">
                          <a:ln w="50800"/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26 300</a:t>
                      </a:r>
                      <a:r>
                        <a:rPr lang="ru-RU" sz="1750" b="1" i="0" spc="-4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руб.</a:t>
                      </a:r>
                      <a:endParaRPr lang="ru-RU" sz="1750" b="1" i="0" spc="-40" dirty="0" smtClean="0">
                        <a:ln w="50800"/>
                        <a:solidFill>
                          <a:schemeClr val="bg2">
                            <a:lumMod val="1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750" b="1" i="0" spc="-4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Courier New" panose="02070309020205020404" pitchFamily="49" charset="0"/>
                        </a:rPr>
                        <a:t>сержант: от </a:t>
                      </a:r>
                      <a:r>
                        <a:rPr lang="ru-RU" sz="1750" b="1" i="0" spc="-40" dirty="0" smtClean="0">
                          <a:ln w="50800"/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27 100</a:t>
                      </a:r>
                      <a:r>
                        <a:rPr lang="ru-RU" sz="1750" b="1" i="0" spc="-4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 </a:t>
                      </a:r>
                      <a:r>
                        <a:rPr lang="ru-RU" sz="1750" b="1" i="0" spc="-40" dirty="0" smtClean="0">
                          <a:ln w="50800"/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36 900</a:t>
                      </a:r>
                      <a:r>
                        <a:rPr lang="ru-RU" sz="1750" b="1" i="0" spc="-4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руб.</a:t>
                      </a:r>
                      <a:endParaRPr lang="ru-RU" sz="1750" b="1" i="0" spc="-40" dirty="0" smtClean="0">
                        <a:ln w="50800"/>
                        <a:solidFill>
                          <a:schemeClr val="bg2">
                            <a:lumMod val="1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750" b="1" i="0" spc="-4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Courier New" panose="02070309020205020404" pitchFamily="49" charset="0"/>
                        </a:rPr>
                        <a:t>офицер:</a:t>
                      </a:r>
                      <a:r>
                        <a:rPr lang="ru-RU" sz="1750" b="1" i="0" spc="-40" baseline="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Courier New" panose="02070309020205020404" pitchFamily="49" charset="0"/>
                        </a:rPr>
                        <a:t> от </a:t>
                      </a:r>
                      <a:r>
                        <a:rPr lang="ru-RU" sz="1750" b="1" i="0" spc="-40" dirty="0" smtClean="0">
                          <a:ln w="50800"/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37 700</a:t>
                      </a:r>
                      <a:r>
                        <a:rPr lang="ru-RU" sz="1750" b="1" i="0" spc="-4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 </a:t>
                      </a:r>
                      <a:r>
                        <a:rPr lang="ru-RU" sz="1750" b="1" i="0" spc="-40" dirty="0" smtClean="0">
                          <a:ln w="50800"/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51 900</a:t>
                      </a:r>
                      <a:r>
                        <a:rPr lang="ru-RU" sz="1750" b="1" i="0" spc="-4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руб.</a:t>
                      </a:r>
                      <a:endParaRPr lang="ru-RU" sz="1750" b="1" i="0" spc="-40" dirty="0">
                        <a:ln w="50800"/>
                        <a:solidFill>
                          <a:schemeClr val="bg2">
                            <a:lumMod val="1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72000" marB="10800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9685291"/>
                  </a:ext>
                </a:extLst>
              </a:tr>
            </a:tbl>
          </a:graphicData>
        </a:graphic>
      </p:graphicFrame>
      <p:sp>
        <p:nvSpPr>
          <p:cNvPr id="51" name="Прямоугольник 50"/>
          <p:cNvSpPr/>
          <p:nvPr/>
        </p:nvSpPr>
        <p:spPr>
          <a:xfrm>
            <a:off x="8048282" y="406800"/>
            <a:ext cx="3600000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2700" b="1" dirty="0">
                <a:ln w="12700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ТРЕБОВАНИЯ</a:t>
            </a:r>
            <a:r>
              <a:rPr lang="ru-RU" sz="2700" b="1" dirty="0">
                <a:ln w="12700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endParaRPr lang="ru-RU" sz="2700" b="1" dirty="0" smtClean="0">
              <a:ln w="12700">
                <a:solidFill>
                  <a:schemeClr val="accent5">
                    <a:lumMod val="75000"/>
                  </a:schemeClr>
                </a:solidFill>
              </a:ln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2700" b="1" dirty="0">
                <a:ln w="12700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К КАНДИДАТАМ</a:t>
            </a:r>
          </a:p>
        </p:txBody>
      </p:sp>
      <p:graphicFrame>
        <p:nvGraphicFramePr>
          <p:cNvPr id="52" name="Таблица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283431"/>
              </p:ext>
            </p:extLst>
          </p:nvPr>
        </p:nvGraphicFramePr>
        <p:xfrm>
          <a:off x="8085020" y="1584000"/>
          <a:ext cx="3600000" cy="2678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="" xmlns:a16="http://schemas.microsoft.com/office/drawing/2014/main" val="2125820950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yriadPro-Bold"/>
                        </a:rPr>
                        <a:t>ПО</a:t>
                      </a:r>
                      <a:r>
                        <a:rPr lang="ru-RU" sz="1800" b="1" i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yriadPro-Bold"/>
                        </a:rPr>
                        <a:t> </a:t>
                      </a:r>
                      <a:r>
                        <a:rPr lang="ru-RU" sz="1800" b="1" i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yriadPro-Bold"/>
                        </a:rPr>
                        <a:t>ВОЗРАСТУ</a:t>
                      </a:r>
                      <a:endParaRPr lang="ru-RU" sz="1800" i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79395819"/>
                  </a:ext>
                </a:extLst>
              </a:tr>
              <a:tr h="494023">
                <a:tc>
                  <a:txBody>
                    <a:bodyPr/>
                    <a:lstStyle/>
                    <a:p>
                      <a:pPr algn="ctr">
                        <a:lnSpc>
                          <a:spcPct val="98000"/>
                        </a:lnSpc>
                      </a:pPr>
                      <a:r>
                        <a:rPr lang="ru-RU" sz="1800" b="1" i="0" spc="-3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Courier New" panose="02070309020205020404" pitchFamily="49" charset="0"/>
                        </a:rPr>
                        <a:t>прапорщики, </a:t>
                      </a:r>
                    </a:p>
                    <a:p>
                      <a:pPr algn="ctr">
                        <a:lnSpc>
                          <a:spcPct val="98000"/>
                        </a:lnSpc>
                      </a:pPr>
                      <a:r>
                        <a:rPr lang="ru-RU" sz="1800" b="1" i="0" spc="-3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Courier New" panose="02070309020205020404" pitchFamily="49" charset="0"/>
                        </a:rPr>
                        <a:t>сержанты и солдаты </a:t>
                      </a:r>
                    </a:p>
                    <a:p>
                      <a:pPr algn="ctr">
                        <a:lnSpc>
                          <a:spcPct val="98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i="0" spc="-3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Courier New" panose="02070309020205020404" pitchFamily="49" charset="0"/>
                        </a:rPr>
                        <a:t>до </a:t>
                      </a:r>
                      <a:r>
                        <a:rPr lang="ru-RU" sz="2000" b="1" i="0" kern="1200" spc="-30" dirty="0" smtClean="0">
                          <a:ln w="50800"/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</a:t>
                      </a:r>
                      <a:r>
                        <a:rPr lang="ru-RU" sz="1800" b="1" i="0" spc="-3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Courier New" panose="02070309020205020404" pitchFamily="49" charset="0"/>
                        </a:rPr>
                        <a:t> лет</a:t>
                      </a:r>
                    </a:p>
                    <a:p>
                      <a:pPr algn="ctr">
                        <a:lnSpc>
                          <a:spcPct val="98000"/>
                        </a:lnSpc>
                      </a:pPr>
                      <a:r>
                        <a:rPr lang="ru-RU" sz="1800" b="1" i="0" spc="-3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Courier New" panose="02070309020205020404" pitchFamily="49" charset="0"/>
                        </a:rPr>
                        <a:t>младшие офицеры</a:t>
                      </a:r>
                    </a:p>
                    <a:p>
                      <a:pPr algn="ctr">
                        <a:lnSpc>
                          <a:spcPct val="98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i="0" spc="-3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ru-RU" sz="1800" b="1" i="0" spc="-3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Courier New" panose="02070309020205020404" pitchFamily="49" charset="0"/>
                        </a:rPr>
                        <a:t>до</a:t>
                      </a:r>
                      <a:r>
                        <a:rPr lang="ru-RU" sz="2000" b="1" i="0" spc="-3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ru-RU" sz="2000" b="1" i="0" kern="1200" spc="-30" dirty="0" smtClean="0">
                          <a:ln w="50800"/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</a:t>
                      </a:r>
                      <a:r>
                        <a:rPr lang="ru-RU" sz="2000" b="1" i="0" spc="-3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ru-RU" sz="1800" b="1" i="0" spc="-3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Courier New" panose="02070309020205020404" pitchFamily="49" charset="0"/>
                        </a:rPr>
                        <a:t>лет</a:t>
                      </a:r>
                    </a:p>
                    <a:p>
                      <a:pPr algn="ctr">
                        <a:lnSpc>
                          <a:spcPct val="98000"/>
                        </a:lnSpc>
                      </a:pPr>
                      <a:r>
                        <a:rPr lang="ru-RU" sz="1800" b="1" i="0" spc="-3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Courier New" panose="02070309020205020404" pitchFamily="49" charset="0"/>
                        </a:rPr>
                        <a:t>старшие офицеры</a:t>
                      </a:r>
                    </a:p>
                    <a:p>
                      <a:pPr algn="ctr">
                        <a:lnSpc>
                          <a:spcPct val="98000"/>
                        </a:lnSpc>
                      </a:pPr>
                      <a:r>
                        <a:rPr lang="ru-RU" sz="2000" b="1" i="0" spc="-3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ru-RU" sz="1800" b="1" i="0" spc="-3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Courier New" panose="02070309020205020404" pitchFamily="49" charset="0"/>
                        </a:rPr>
                        <a:t>до</a:t>
                      </a:r>
                      <a:r>
                        <a:rPr lang="ru-RU" sz="2000" b="1" i="0" spc="-3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ru-RU" sz="2000" b="1" i="0" kern="1200" spc="-30" dirty="0" smtClean="0">
                          <a:ln w="50800"/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</a:t>
                      </a:r>
                      <a:r>
                        <a:rPr lang="ru-RU" sz="2000" b="1" i="0" spc="-3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ru-RU" sz="1800" b="1" i="0" spc="-3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Courier New" panose="02070309020205020404" pitchFamily="49" charset="0"/>
                        </a:rPr>
                        <a:t>лет</a:t>
                      </a: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9685291"/>
                  </a:ext>
                </a:extLst>
              </a:tr>
            </a:tbl>
          </a:graphicData>
        </a:graphic>
      </p:graphicFrame>
      <p:graphicFrame>
        <p:nvGraphicFramePr>
          <p:cNvPr id="55" name="Таблица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461513"/>
              </p:ext>
            </p:extLst>
          </p:nvPr>
        </p:nvGraphicFramePr>
        <p:xfrm>
          <a:off x="8085020" y="4431600"/>
          <a:ext cx="3600000" cy="2278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="" xmlns:a16="http://schemas.microsoft.com/office/drawing/2014/main" val="2125820950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yriadPro-Bold"/>
                        </a:rPr>
                        <a:t>ПО ЗДОРОВЬЮ</a:t>
                      </a:r>
                      <a:endParaRPr lang="ru-RU" sz="1800" i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79395819"/>
                  </a:ext>
                </a:extLst>
              </a:tr>
              <a:tr h="494023">
                <a:tc>
                  <a:txBody>
                    <a:bodyPr/>
                    <a:lstStyle/>
                    <a:p>
                      <a:pPr algn="ctr">
                        <a:lnSpc>
                          <a:spcPct val="98000"/>
                        </a:lnSpc>
                      </a:pPr>
                      <a:r>
                        <a:rPr lang="ru-RU" sz="2000" b="1" i="0" kern="1200" spc="-30" dirty="0" smtClean="0">
                          <a:ln w="50800"/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категория</a:t>
                      </a:r>
                      <a:r>
                        <a:rPr lang="ru-RU" sz="1800" b="1" i="0" spc="-3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ru-RU" sz="2000" b="1" i="0" kern="1200" spc="-30" dirty="0" smtClean="0">
                          <a:ln w="50800"/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</a:t>
                      </a:r>
                    </a:p>
                    <a:p>
                      <a:pPr algn="ctr">
                        <a:lnSpc>
                          <a:spcPct val="98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i="0" spc="-3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Courier New" panose="02070309020205020404" pitchFamily="49" charset="0"/>
                        </a:rPr>
                        <a:t>годен к военной службе</a:t>
                      </a:r>
                    </a:p>
                    <a:p>
                      <a:pPr marL="0" marR="0" lvl="0" indent="0" algn="ctr" defTabSz="1104047" rtl="0" eaLnBrk="1" fontAlgn="auto" latinLnBrk="0" hangingPunct="1">
                        <a:lnSpc>
                          <a:spcPct val="9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kern="1200" spc="-30" dirty="0" smtClean="0">
                          <a:ln w="50800"/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категория</a:t>
                      </a:r>
                      <a:r>
                        <a:rPr lang="ru-RU" sz="1800" b="1" i="0" spc="-3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ru-RU" sz="2000" b="1" i="0" kern="1200" spc="-30" dirty="0" smtClean="0">
                          <a:ln w="50800"/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</a:t>
                      </a:r>
                    </a:p>
                    <a:p>
                      <a:pPr algn="ctr">
                        <a:lnSpc>
                          <a:spcPct val="98000"/>
                        </a:lnSpc>
                      </a:pPr>
                      <a:r>
                        <a:rPr lang="ru-RU" sz="1800" b="1" i="0" spc="-3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Courier New" panose="02070309020205020404" pitchFamily="49" charset="0"/>
                        </a:rPr>
                        <a:t>годен к военной службе </a:t>
                      </a:r>
                    </a:p>
                    <a:p>
                      <a:pPr algn="ctr">
                        <a:lnSpc>
                          <a:spcPct val="98000"/>
                        </a:lnSpc>
                      </a:pPr>
                      <a:r>
                        <a:rPr lang="ru-RU" sz="1800" b="1" i="0" spc="-3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Courier New" panose="02070309020205020404" pitchFamily="49" charset="0"/>
                        </a:rPr>
                        <a:t>с незначительными</a:t>
                      </a:r>
                    </a:p>
                    <a:p>
                      <a:pPr algn="ctr">
                        <a:lnSpc>
                          <a:spcPct val="98000"/>
                        </a:lnSpc>
                      </a:pPr>
                      <a:r>
                        <a:rPr lang="ru-RU" sz="1800" b="1" i="0" spc="-30" dirty="0" smtClean="0">
                          <a:ln w="50800"/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Courier New" panose="02070309020205020404" pitchFamily="49" charset="0"/>
                        </a:rPr>
                        <a:t>ограничениями</a:t>
                      </a:r>
                      <a:endParaRPr lang="ru-RU" sz="1800" b="1" i="0" spc="-30" dirty="0">
                        <a:ln w="50800"/>
                        <a:solidFill>
                          <a:schemeClr val="bg2">
                            <a:lumMod val="1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Courier New" panose="02070309020205020404" pitchFamily="49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9685291"/>
                  </a:ext>
                </a:extLst>
              </a:tr>
            </a:tbl>
          </a:graphicData>
        </a:graphic>
      </p:graphicFrame>
      <p:pic>
        <p:nvPicPr>
          <p:cNvPr id="1032" name="Picture 8" descr="https://catherineasquithgallery.com/uploads/posts/2021-02/1614525011_58-p-voennii-na-belom-fone-74.png"/>
          <p:cNvPicPr>
            <a:picLocks noChangeAspect="1" noChangeArrowheads="1"/>
          </p:cNvPicPr>
          <p:nvPr/>
        </p:nvPicPr>
        <p:blipFill rotWithShape="1">
          <a:blip r:embed="rId3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727"/>
          <a:stretch/>
        </p:blipFill>
        <p:spPr bwMode="auto">
          <a:xfrm>
            <a:off x="-1415" y="6240277"/>
            <a:ext cx="4085863" cy="2040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s://clipart-library.com/images_k/kneeling-soldier-silhouette/kneeling-soldier-silhouette-7.png"/>
          <p:cNvPicPr>
            <a:picLocks noChangeAspect="1" noChangeArrowheads="1"/>
          </p:cNvPicPr>
          <p:nvPr/>
        </p:nvPicPr>
        <p:blipFill rotWithShape="1">
          <a:blip r:embed="rId4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364217" y="6671483"/>
            <a:ext cx="3515043" cy="1598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99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1237</TotalTime>
  <Words>266</Words>
  <Application>Microsoft Office PowerPoint</Application>
  <PresentationFormat>Произвольный</PresentationFormat>
  <Paragraphs>72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Мариничев Александр Николаевич</dc:creator>
  <cp:lastModifiedBy>AlpUfa</cp:lastModifiedBy>
  <cp:revision>134</cp:revision>
  <cp:lastPrinted>2023-09-25T09:11:44Z</cp:lastPrinted>
  <dcterms:created xsi:type="dcterms:W3CDTF">2021-07-14T05:01:48Z</dcterms:created>
  <dcterms:modified xsi:type="dcterms:W3CDTF">2023-11-01T05:34:17Z</dcterms:modified>
</cp:coreProperties>
</file>